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7" r:id="rId5"/>
    <p:sldId id="268" r:id="rId6"/>
    <p:sldId id="275" r:id="rId7"/>
    <p:sldId id="276" r:id="rId8"/>
    <p:sldId id="267" r:id="rId9"/>
    <p:sldId id="273" r:id="rId10"/>
    <p:sldId id="270" r:id="rId11"/>
    <p:sldId id="269" r:id="rId12"/>
    <p:sldId id="274" r:id="rId13"/>
    <p:sldId id="278" r:id="rId14"/>
    <p:sldId id="277"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E07617-8C05-4FAB-BE00-B9589C20208C}">
          <p14:sldIdLst>
            <p14:sldId id="257"/>
            <p14:sldId id="268"/>
            <p14:sldId id="275"/>
            <p14:sldId id="276"/>
            <p14:sldId id="267"/>
            <p14:sldId id="273"/>
            <p14:sldId id="270"/>
            <p14:sldId id="269"/>
            <p14:sldId id="274"/>
            <p14:sldId id="278"/>
            <p14:sldId id="277"/>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C16B2A-3549-DB5B-00D8-18BB88BF4A4D}" name="WEN SHENG DAI" initials="WD" userId="S::wdai000@citymail.cuny.edu::4b7470aa-351b-4428-bb5d-9d39401c36a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0A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62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B0E7FC-79EC-4990-B011-8C68DEAC9345}"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45AD6D1-6BE8-48E3-8028-5D3BB55365BD}">
      <dgm:prSet/>
      <dgm:spPr/>
      <dgm:t>
        <a:bodyPr/>
        <a:lstStyle/>
        <a:p>
          <a:r>
            <a:rPr lang="en-US"/>
            <a:t>Query for the best-selling product category and the individual products.</a:t>
          </a:r>
        </a:p>
      </dgm:t>
    </dgm:pt>
    <dgm:pt modelId="{705981BA-EA61-41E0-9C0A-43A1CFDCC653}" type="parTrans" cxnId="{24E24EB1-B18F-450E-9D60-EA437F43463E}">
      <dgm:prSet/>
      <dgm:spPr/>
      <dgm:t>
        <a:bodyPr/>
        <a:lstStyle/>
        <a:p>
          <a:endParaRPr lang="en-US"/>
        </a:p>
      </dgm:t>
    </dgm:pt>
    <dgm:pt modelId="{F38F3993-F89E-451B-BEA5-102D51A29368}" type="sibTrans" cxnId="{24E24EB1-B18F-450E-9D60-EA437F43463E}">
      <dgm:prSet/>
      <dgm:spPr/>
      <dgm:t>
        <a:bodyPr/>
        <a:lstStyle/>
        <a:p>
          <a:endParaRPr lang="en-US"/>
        </a:p>
      </dgm:t>
    </dgm:pt>
    <dgm:pt modelId="{0DC3CD07-A5AA-486E-BAA9-0DA04AA25716}">
      <dgm:prSet/>
      <dgm:spPr/>
      <dgm:t>
        <a:bodyPr/>
        <a:lstStyle/>
        <a:p>
          <a:r>
            <a:rPr lang="en-US"/>
            <a:t>Find what areas of shipping and handeling needs improvement</a:t>
          </a:r>
        </a:p>
      </dgm:t>
    </dgm:pt>
    <dgm:pt modelId="{3082714F-868A-4823-9DAC-2E644853D474}" type="parTrans" cxnId="{333558DC-F0FA-4D31-8253-21B2555584C3}">
      <dgm:prSet/>
      <dgm:spPr/>
      <dgm:t>
        <a:bodyPr/>
        <a:lstStyle/>
        <a:p>
          <a:endParaRPr lang="en-US"/>
        </a:p>
      </dgm:t>
    </dgm:pt>
    <dgm:pt modelId="{C0FEBEDC-1C9B-49CA-BD88-44E186DA5237}" type="sibTrans" cxnId="{333558DC-F0FA-4D31-8253-21B2555584C3}">
      <dgm:prSet/>
      <dgm:spPr/>
      <dgm:t>
        <a:bodyPr/>
        <a:lstStyle/>
        <a:p>
          <a:endParaRPr lang="en-US"/>
        </a:p>
      </dgm:t>
    </dgm:pt>
    <dgm:pt modelId="{ED9EF65A-41D8-4DAC-A43E-C8A4B10A787E}">
      <dgm:prSet/>
      <dgm:spPr/>
      <dgm:t>
        <a:bodyPr/>
        <a:lstStyle/>
        <a:p>
          <a:r>
            <a:rPr lang="en-US"/>
            <a:t>Where are the majority of customers located and finding trends and habbits their order history.</a:t>
          </a:r>
        </a:p>
      </dgm:t>
    </dgm:pt>
    <dgm:pt modelId="{ACAD2ADB-D7C1-4F32-A1D0-972DA2FEF650}" type="parTrans" cxnId="{45012CF7-3D32-4D2F-A700-5C1E3D02B84D}">
      <dgm:prSet/>
      <dgm:spPr/>
      <dgm:t>
        <a:bodyPr/>
        <a:lstStyle/>
        <a:p>
          <a:endParaRPr lang="en-US"/>
        </a:p>
      </dgm:t>
    </dgm:pt>
    <dgm:pt modelId="{09AE0E68-C36A-4B95-A2F4-978EDE31FC87}" type="sibTrans" cxnId="{45012CF7-3D32-4D2F-A700-5C1E3D02B84D}">
      <dgm:prSet/>
      <dgm:spPr/>
      <dgm:t>
        <a:bodyPr/>
        <a:lstStyle/>
        <a:p>
          <a:endParaRPr lang="en-US"/>
        </a:p>
      </dgm:t>
    </dgm:pt>
    <dgm:pt modelId="{3839DA39-EBCE-40AF-B099-0D7E21922E2F}" type="pres">
      <dgm:prSet presAssocID="{75B0E7FC-79EC-4990-B011-8C68DEAC9345}" presName="root" presStyleCnt="0">
        <dgm:presLayoutVars>
          <dgm:dir/>
          <dgm:resizeHandles val="exact"/>
        </dgm:presLayoutVars>
      </dgm:prSet>
      <dgm:spPr/>
    </dgm:pt>
    <dgm:pt modelId="{F3A6B1F1-68F3-41A0-B71C-EF95B288A9DF}" type="pres">
      <dgm:prSet presAssocID="{B45AD6D1-6BE8-48E3-8028-5D3BB55365BD}" presName="compNode" presStyleCnt="0"/>
      <dgm:spPr/>
    </dgm:pt>
    <dgm:pt modelId="{7BF90FAD-BD54-4799-8BB8-A1EDEED163C0}" type="pres">
      <dgm:prSet presAssocID="{B45AD6D1-6BE8-48E3-8028-5D3BB55365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BE14AF5-A394-48EF-960A-59DC781635F6}" type="pres">
      <dgm:prSet presAssocID="{B45AD6D1-6BE8-48E3-8028-5D3BB55365BD}" presName="spaceRect" presStyleCnt="0"/>
      <dgm:spPr/>
    </dgm:pt>
    <dgm:pt modelId="{35406BFB-328B-428B-823B-29E1EDC5022A}" type="pres">
      <dgm:prSet presAssocID="{B45AD6D1-6BE8-48E3-8028-5D3BB55365BD}" presName="textRect" presStyleLbl="revTx" presStyleIdx="0" presStyleCnt="3">
        <dgm:presLayoutVars>
          <dgm:chMax val="1"/>
          <dgm:chPref val="1"/>
        </dgm:presLayoutVars>
      </dgm:prSet>
      <dgm:spPr/>
    </dgm:pt>
    <dgm:pt modelId="{3D80F847-00CA-4DCB-BAB3-2BE9E8EE09B6}" type="pres">
      <dgm:prSet presAssocID="{F38F3993-F89E-451B-BEA5-102D51A29368}" presName="sibTrans" presStyleCnt="0"/>
      <dgm:spPr/>
    </dgm:pt>
    <dgm:pt modelId="{DD2DBE0D-ADDB-49B8-817C-7529958AF73A}" type="pres">
      <dgm:prSet presAssocID="{0DC3CD07-A5AA-486E-BAA9-0DA04AA25716}" presName="compNode" presStyleCnt="0"/>
      <dgm:spPr/>
    </dgm:pt>
    <dgm:pt modelId="{E16BAE23-0916-4CDC-B266-F4B3707C61B5}" type="pres">
      <dgm:prSet presAssocID="{0DC3CD07-A5AA-486E-BAA9-0DA04AA257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D7586FAC-EEA5-4548-B912-C55CB8D94CD5}" type="pres">
      <dgm:prSet presAssocID="{0DC3CD07-A5AA-486E-BAA9-0DA04AA25716}" presName="spaceRect" presStyleCnt="0"/>
      <dgm:spPr/>
    </dgm:pt>
    <dgm:pt modelId="{65278DB2-03D5-443B-A8A0-29360B8264E3}" type="pres">
      <dgm:prSet presAssocID="{0DC3CD07-A5AA-486E-BAA9-0DA04AA25716}" presName="textRect" presStyleLbl="revTx" presStyleIdx="1" presStyleCnt="3">
        <dgm:presLayoutVars>
          <dgm:chMax val="1"/>
          <dgm:chPref val="1"/>
        </dgm:presLayoutVars>
      </dgm:prSet>
      <dgm:spPr/>
    </dgm:pt>
    <dgm:pt modelId="{CEB68648-1DCE-4A96-BECB-B0C8DD3D2996}" type="pres">
      <dgm:prSet presAssocID="{C0FEBEDC-1C9B-49CA-BD88-44E186DA5237}" presName="sibTrans" presStyleCnt="0"/>
      <dgm:spPr/>
    </dgm:pt>
    <dgm:pt modelId="{94BDDDCB-6F5E-4A9C-97D9-F0293BE480ED}" type="pres">
      <dgm:prSet presAssocID="{ED9EF65A-41D8-4DAC-A43E-C8A4B10A787E}" presName="compNode" presStyleCnt="0"/>
      <dgm:spPr/>
    </dgm:pt>
    <dgm:pt modelId="{EF1E88EE-5BB9-49AA-AA02-1C05D141056B}" type="pres">
      <dgm:prSet presAssocID="{ED9EF65A-41D8-4DAC-A43E-C8A4B10A78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re"/>
        </a:ext>
      </dgm:extLst>
    </dgm:pt>
    <dgm:pt modelId="{C01F8938-F3DF-43D7-AFAA-7D0333D64549}" type="pres">
      <dgm:prSet presAssocID="{ED9EF65A-41D8-4DAC-A43E-C8A4B10A787E}" presName="spaceRect" presStyleCnt="0"/>
      <dgm:spPr/>
    </dgm:pt>
    <dgm:pt modelId="{A9CE8638-DA2D-4E28-A107-921B4487A737}" type="pres">
      <dgm:prSet presAssocID="{ED9EF65A-41D8-4DAC-A43E-C8A4B10A787E}" presName="textRect" presStyleLbl="revTx" presStyleIdx="2" presStyleCnt="3">
        <dgm:presLayoutVars>
          <dgm:chMax val="1"/>
          <dgm:chPref val="1"/>
        </dgm:presLayoutVars>
      </dgm:prSet>
      <dgm:spPr/>
    </dgm:pt>
  </dgm:ptLst>
  <dgm:cxnLst>
    <dgm:cxn modelId="{90E45576-DCDF-4094-AE79-419480FA0D40}" type="presOf" srcId="{ED9EF65A-41D8-4DAC-A43E-C8A4B10A787E}" destId="{A9CE8638-DA2D-4E28-A107-921B4487A737}" srcOrd="0" destOrd="0" presId="urn:microsoft.com/office/officeart/2018/2/layout/IconLabelList"/>
    <dgm:cxn modelId="{6A00D67D-3BC8-4F47-9167-FDA4FED27D4C}" type="presOf" srcId="{0DC3CD07-A5AA-486E-BAA9-0DA04AA25716}" destId="{65278DB2-03D5-443B-A8A0-29360B8264E3}" srcOrd="0" destOrd="0" presId="urn:microsoft.com/office/officeart/2018/2/layout/IconLabelList"/>
    <dgm:cxn modelId="{B8FA0FA8-C9B4-4ED8-9BAE-F78C3CA12B00}" type="presOf" srcId="{B45AD6D1-6BE8-48E3-8028-5D3BB55365BD}" destId="{35406BFB-328B-428B-823B-29E1EDC5022A}" srcOrd="0" destOrd="0" presId="urn:microsoft.com/office/officeart/2018/2/layout/IconLabelList"/>
    <dgm:cxn modelId="{24E24EB1-B18F-450E-9D60-EA437F43463E}" srcId="{75B0E7FC-79EC-4990-B011-8C68DEAC9345}" destId="{B45AD6D1-6BE8-48E3-8028-5D3BB55365BD}" srcOrd="0" destOrd="0" parTransId="{705981BA-EA61-41E0-9C0A-43A1CFDCC653}" sibTransId="{F38F3993-F89E-451B-BEA5-102D51A29368}"/>
    <dgm:cxn modelId="{5D778ED1-ED65-45CF-9C57-61F39336C4A0}" type="presOf" srcId="{75B0E7FC-79EC-4990-B011-8C68DEAC9345}" destId="{3839DA39-EBCE-40AF-B099-0D7E21922E2F}" srcOrd="0" destOrd="0" presId="urn:microsoft.com/office/officeart/2018/2/layout/IconLabelList"/>
    <dgm:cxn modelId="{333558DC-F0FA-4D31-8253-21B2555584C3}" srcId="{75B0E7FC-79EC-4990-B011-8C68DEAC9345}" destId="{0DC3CD07-A5AA-486E-BAA9-0DA04AA25716}" srcOrd="1" destOrd="0" parTransId="{3082714F-868A-4823-9DAC-2E644853D474}" sibTransId="{C0FEBEDC-1C9B-49CA-BD88-44E186DA5237}"/>
    <dgm:cxn modelId="{45012CF7-3D32-4D2F-A700-5C1E3D02B84D}" srcId="{75B0E7FC-79EC-4990-B011-8C68DEAC9345}" destId="{ED9EF65A-41D8-4DAC-A43E-C8A4B10A787E}" srcOrd="2" destOrd="0" parTransId="{ACAD2ADB-D7C1-4F32-A1D0-972DA2FEF650}" sibTransId="{09AE0E68-C36A-4B95-A2F4-978EDE31FC87}"/>
    <dgm:cxn modelId="{186C9D7C-38A0-454F-AA15-CDFD9166A384}" type="presParOf" srcId="{3839DA39-EBCE-40AF-B099-0D7E21922E2F}" destId="{F3A6B1F1-68F3-41A0-B71C-EF95B288A9DF}" srcOrd="0" destOrd="0" presId="urn:microsoft.com/office/officeart/2018/2/layout/IconLabelList"/>
    <dgm:cxn modelId="{C29D298E-998A-4768-8F24-F44A47DE6A14}" type="presParOf" srcId="{F3A6B1F1-68F3-41A0-B71C-EF95B288A9DF}" destId="{7BF90FAD-BD54-4799-8BB8-A1EDEED163C0}" srcOrd="0" destOrd="0" presId="urn:microsoft.com/office/officeart/2018/2/layout/IconLabelList"/>
    <dgm:cxn modelId="{C4725BBC-F43D-4B99-A92D-BE50ADA8A9CF}" type="presParOf" srcId="{F3A6B1F1-68F3-41A0-B71C-EF95B288A9DF}" destId="{ABE14AF5-A394-48EF-960A-59DC781635F6}" srcOrd="1" destOrd="0" presId="urn:microsoft.com/office/officeart/2018/2/layout/IconLabelList"/>
    <dgm:cxn modelId="{BDC83BC3-12B8-464C-B6C9-EA14098F59D2}" type="presParOf" srcId="{F3A6B1F1-68F3-41A0-B71C-EF95B288A9DF}" destId="{35406BFB-328B-428B-823B-29E1EDC5022A}" srcOrd="2" destOrd="0" presId="urn:microsoft.com/office/officeart/2018/2/layout/IconLabelList"/>
    <dgm:cxn modelId="{096B3498-E939-4688-A026-96C6695576B5}" type="presParOf" srcId="{3839DA39-EBCE-40AF-B099-0D7E21922E2F}" destId="{3D80F847-00CA-4DCB-BAB3-2BE9E8EE09B6}" srcOrd="1" destOrd="0" presId="urn:microsoft.com/office/officeart/2018/2/layout/IconLabelList"/>
    <dgm:cxn modelId="{414DC9DD-E546-4429-812A-F60C99180C88}" type="presParOf" srcId="{3839DA39-EBCE-40AF-B099-0D7E21922E2F}" destId="{DD2DBE0D-ADDB-49B8-817C-7529958AF73A}" srcOrd="2" destOrd="0" presId="urn:microsoft.com/office/officeart/2018/2/layout/IconLabelList"/>
    <dgm:cxn modelId="{048910F3-F5BB-4538-AA5C-F7F9B3B8F7D7}" type="presParOf" srcId="{DD2DBE0D-ADDB-49B8-817C-7529958AF73A}" destId="{E16BAE23-0916-4CDC-B266-F4B3707C61B5}" srcOrd="0" destOrd="0" presId="urn:microsoft.com/office/officeart/2018/2/layout/IconLabelList"/>
    <dgm:cxn modelId="{5B73E920-93A6-46B1-94A2-A17ED3441EE7}" type="presParOf" srcId="{DD2DBE0D-ADDB-49B8-817C-7529958AF73A}" destId="{D7586FAC-EEA5-4548-B912-C55CB8D94CD5}" srcOrd="1" destOrd="0" presId="urn:microsoft.com/office/officeart/2018/2/layout/IconLabelList"/>
    <dgm:cxn modelId="{40511F75-67FF-4A2F-90AF-0C59BEA087E3}" type="presParOf" srcId="{DD2DBE0D-ADDB-49B8-817C-7529958AF73A}" destId="{65278DB2-03D5-443B-A8A0-29360B8264E3}" srcOrd="2" destOrd="0" presId="urn:microsoft.com/office/officeart/2018/2/layout/IconLabelList"/>
    <dgm:cxn modelId="{1BFC60BF-8608-4D04-9CC7-E85DF25204FF}" type="presParOf" srcId="{3839DA39-EBCE-40AF-B099-0D7E21922E2F}" destId="{CEB68648-1DCE-4A96-BECB-B0C8DD3D2996}" srcOrd="3" destOrd="0" presId="urn:microsoft.com/office/officeart/2018/2/layout/IconLabelList"/>
    <dgm:cxn modelId="{D23AFBCF-6B53-4177-80CC-1F2282E50838}" type="presParOf" srcId="{3839DA39-EBCE-40AF-B099-0D7E21922E2F}" destId="{94BDDDCB-6F5E-4A9C-97D9-F0293BE480ED}" srcOrd="4" destOrd="0" presId="urn:microsoft.com/office/officeart/2018/2/layout/IconLabelList"/>
    <dgm:cxn modelId="{EC952364-1E2A-4D12-867D-F8F4DD872BC6}" type="presParOf" srcId="{94BDDDCB-6F5E-4A9C-97D9-F0293BE480ED}" destId="{EF1E88EE-5BB9-49AA-AA02-1C05D141056B}" srcOrd="0" destOrd="0" presId="urn:microsoft.com/office/officeart/2018/2/layout/IconLabelList"/>
    <dgm:cxn modelId="{C53A9568-8FB9-4406-9349-A777873B2B09}" type="presParOf" srcId="{94BDDDCB-6F5E-4A9C-97D9-F0293BE480ED}" destId="{C01F8938-F3DF-43D7-AFAA-7D0333D64549}" srcOrd="1" destOrd="0" presId="urn:microsoft.com/office/officeart/2018/2/layout/IconLabelList"/>
    <dgm:cxn modelId="{AEDD1428-B9F4-4927-9FC0-A7EE69905F10}" type="presParOf" srcId="{94BDDDCB-6F5E-4A9C-97D9-F0293BE480ED}" destId="{A9CE8638-DA2D-4E28-A107-921B4487A73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90FAD-BD54-4799-8BB8-A1EDEED163C0}">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406BFB-328B-428B-823B-29E1EDC5022A}">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Query for the best-selling product category and the individual products.</a:t>
          </a:r>
        </a:p>
      </dsp:txBody>
      <dsp:txXfrm>
        <a:off x="59990" y="2654049"/>
        <a:ext cx="3226223" cy="720000"/>
      </dsp:txXfrm>
    </dsp:sp>
    <dsp:sp modelId="{E16BAE23-0916-4CDC-B266-F4B3707C61B5}">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278DB2-03D5-443B-A8A0-29360B8264E3}">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Find what areas of shipping and handeling needs improvement</a:t>
          </a:r>
        </a:p>
      </dsp:txBody>
      <dsp:txXfrm>
        <a:off x="3850802" y="2654049"/>
        <a:ext cx="3226223" cy="720000"/>
      </dsp:txXfrm>
    </dsp:sp>
    <dsp:sp modelId="{EF1E88EE-5BB9-49AA-AA02-1C05D141056B}">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E8638-DA2D-4E28-A107-921B4487A737}">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a:t>Where are the majority of customers located and finding trends and habbits their order history.</a:t>
          </a: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8T20:53:25.832"/>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E7880-9A42-4B1C-83B8-D303C40C92B9}"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6B938-6E69-4074-96A9-9BB5F76486BE}" type="slidenum">
              <a:rPr lang="en-US" smtClean="0"/>
              <a:t>‹#›</a:t>
            </a:fld>
            <a:endParaRPr lang="en-US"/>
          </a:p>
        </p:txBody>
      </p:sp>
    </p:spTree>
    <p:extLst>
      <p:ext uri="{BB962C8B-B14F-4D97-AF65-F5344CB8AC3E}">
        <p14:creationId xmlns:p14="http://schemas.microsoft.com/office/powerpoint/2010/main" val="1124906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D09D43-C9CC-4C44-BA2E-CC8A7A01D052}" type="slidenum">
              <a:rPr lang="en-US" smtClean="0"/>
              <a:t>5</a:t>
            </a:fld>
            <a:endParaRPr lang="en-US"/>
          </a:p>
        </p:txBody>
      </p:sp>
    </p:spTree>
    <p:extLst>
      <p:ext uri="{BB962C8B-B14F-4D97-AF65-F5344CB8AC3E}">
        <p14:creationId xmlns:p14="http://schemas.microsoft.com/office/powerpoint/2010/main" val="2446466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D09D43-C9CC-4C44-BA2E-CC8A7A01D052}" type="slidenum">
              <a:rPr lang="en-US" smtClean="0"/>
              <a:t>6</a:t>
            </a:fld>
            <a:endParaRPr lang="en-US"/>
          </a:p>
        </p:txBody>
      </p:sp>
    </p:spTree>
    <p:extLst>
      <p:ext uri="{BB962C8B-B14F-4D97-AF65-F5344CB8AC3E}">
        <p14:creationId xmlns:p14="http://schemas.microsoft.com/office/powerpoint/2010/main" val="2446466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SELECT</a:t>
            </a:r>
          </a:p>
          <a:p>
            <a:r>
              <a:rPr lang="en-US"/>
              <a:t>    </a:t>
            </a:r>
            <a:r>
              <a:rPr lang="en-US" err="1"/>
              <a:t>Customer_Segment</a:t>
            </a:r>
            <a:r>
              <a:rPr lang="en-US"/>
              <a:t>,</a:t>
            </a:r>
          </a:p>
          <a:p>
            <a:r>
              <a:rPr lang="en-US"/>
              <a:t>    COUNT(DISTINCT </a:t>
            </a:r>
            <a:r>
              <a:rPr lang="en-US" err="1"/>
              <a:t>Order_Id</a:t>
            </a:r>
            <a:r>
              <a:rPr lang="en-US"/>
              <a:t>) AS </a:t>
            </a:r>
            <a:r>
              <a:rPr lang="en-US" err="1"/>
              <a:t>Total_Orders</a:t>
            </a:r>
            <a:r>
              <a:rPr lang="en-US"/>
              <a:t>,</a:t>
            </a:r>
          </a:p>
          <a:p>
            <a:r>
              <a:rPr lang="en-US"/>
              <a:t>    SUM(CAST(</a:t>
            </a:r>
            <a:r>
              <a:rPr lang="en-US" err="1"/>
              <a:t>Order_Item_Total</a:t>
            </a:r>
            <a:r>
              <a:rPr lang="en-US"/>
              <a:t> AS DECIMAL(18, 2))) AS </a:t>
            </a:r>
            <a:r>
              <a:rPr lang="en-US" err="1"/>
              <a:t>Total_Sales</a:t>
            </a:r>
            <a:r>
              <a:rPr lang="en-US"/>
              <a:t>,</a:t>
            </a:r>
          </a:p>
          <a:p>
            <a:r>
              <a:rPr lang="en-US"/>
              <a:t>    AVG(CAST(</a:t>
            </a:r>
            <a:r>
              <a:rPr lang="en-US" err="1"/>
              <a:t>Order_Item_Total</a:t>
            </a:r>
            <a:r>
              <a:rPr lang="en-US"/>
              <a:t> AS DECIMAL(18, 2))) AS </a:t>
            </a:r>
            <a:r>
              <a:rPr lang="en-US" err="1"/>
              <a:t>Avg_Order_Value</a:t>
            </a:r>
          </a:p>
          <a:p>
            <a:r>
              <a:rPr lang="en-US"/>
              <a:t>FROM </a:t>
            </a:r>
            <a:r>
              <a:rPr lang="en-US" err="1"/>
              <a:t>CustomerData</a:t>
            </a:r>
          </a:p>
          <a:p>
            <a:r>
              <a:rPr lang="en-US"/>
              <a:t>INNER JOIN </a:t>
            </a:r>
            <a:r>
              <a:rPr lang="en-US" err="1"/>
              <a:t>OrderData</a:t>
            </a:r>
            <a:r>
              <a:rPr lang="en-US"/>
              <a:t> ON </a:t>
            </a:r>
            <a:r>
              <a:rPr lang="en-US" err="1"/>
              <a:t>CustomerData.Customer_Id</a:t>
            </a:r>
            <a:r>
              <a:rPr lang="en-US"/>
              <a:t> = </a:t>
            </a:r>
            <a:r>
              <a:rPr lang="en-US" err="1"/>
              <a:t>OrderData.Order_Customer_Id</a:t>
            </a:r>
          </a:p>
          <a:p>
            <a:r>
              <a:rPr lang="en-US"/>
              <a:t>GROUP BY </a:t>
            </a:r>
            <a:r>
              <a:rPr lang="en-US" err="1"/>
              <a:t>Customer_Segment</a:t>
            </a:r>
            <a:r>
              <a:rPr lang="en-US"/>
              <a:t>;</a:t>
            </a:r>
          </a:p>
        </p:txBody>
      </p:sp>
      <p:sp>
        <p:nvSpPr>
          <p:cNvPr id="4" name="Slide Number Placeholder 3"/>
          <p:cNvSpPr>
            <a:spLocks noGrp="1"/>
          </p:cNvSpPr>
          <p:nvPr>
            <p:ph type="sldNum" sz="quarter" idx="5"/>
          </p:nvPr>
        </p:nvSpPr>
        <p:spPr/>
        <p:txBody>
          <a:bodyPr/>
          <a:lstStyle/>
          <a:p>
            <a:fld id="{A9C6B938-6E69-4074-96A9-9BB5F76486BE}" type="slidenum">
              <a:rPr lang="en-US" smtClean="0"/>
              <a:t>8</a:t>
            </a:fld>
            <a:endParaRPr lang="en-US"/>
          </a:p>
        </p:txBody>
      </p:sp>
    </p:spTree>
    <p:extLst>
      <p:ext uri="{BB962C8B-B14F-4D97-AF65-F5344CB8AC3E}">
        <p14:creationId xmlns:p14="http://schemas.microsoft.com/office/powerpoint/2010/main" val="4220185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D09D43-C9CC-4C44-BA2E-CC8A7A01D052}" type="slidenum">
              <a:rPr lang="en-US" smtClean="0"/>
              <a:t>9</a:t>
            </a:fld>
            <a:endParaRPr lang="en-US"/>
          </a:p>
        </p:txBody>
      </p:sp>
    </p:spTree>
    <p:extLst>
      <p:ext uri="{BB962C8B-B14F-4D97-AF65-F5344CB8AC3E}">
        <p14:creationId xmlns:p14="http://schemas.microsoft.com/office/powerpoint/2010/main" val="234702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Categories that do not sell in many numbers can possibly see an increase with the timed discounts. E.g., flash sales during the time of the day when there is the most foot traffic. </a:t>
            </a:r>
          </a:p>
        </p:txBody>
      </p:sp>
      <p:sp>
        <p:nvSpPr>
          <p:cNvPr id="4" name="Slide Number Placeholder 3"/>
          <p:cNvSpPr>
            <a:spLocks noGrp="1"/>
          </p:cNvSpPr>
          <p:nvPr>
            <p:ph type="sldNum" sz="quarter" idx="5"/>
          </p:nvPr>
        </p:nvSpPr>
        <p:spPr/>
        <p:txBody>
          <a:bodyPr/>
          <a:lstStyle/>
          <a:p>
            <a:fld id="{A9C6B938-6E69-4074-96A9-9BB5F76486BE}" type="slidenum">
              <a:rPr lang="en-US" smtClean="0"/>
              <a:t>10</a:t>
            </a:fld>
            <a:endParaRPr lang="en-US"/>
          </a:p>
        </p:txBody>
      </p:sp>
    </p:spTree>
    <p:extLst>
      <p:ext uri="{BB962C8B-B14F-4D97-AF65-F5344CB8AC3E}">
        <p14:creationId xmlns:p14="http://schemas.microsoft.com/office/powerpoint/2010/main" val="790451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D09D43-C9CC-4C44-BA2E-CC8A7A01D052}" type="slidenum">
              <a:rPr lang="en-US" smtClean="0"/>
              <a:t>12</a:t>
            </a:fld>
            <a:endParaRPr lang="en-US"/>
          </a:p>
        </p:txBody>
      </p:sp>
    </p:spTree>
    <p:extLst>
      <p:ext uri="{BB962C8B-B14F-4D97-AF65-F5344CB8AC3E}">
        <p14:creationId xmlns:p14="http://schemas.microsoft.com/office/powerpoint/2010/main" val="1084293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6DA2F-DD25-4773-290B-ECEEF7BF8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8E5ED7-A5AB-E346-F56E-38F57E2F41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2A6A8C-D0F2-B9F8-CF01-1A1D46D7D8EC}"/>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5" name="Footer Placeholder 4">
            <a:extLst>
              <a:ext uri="{FF2B5EF4-FFF2-40B4-BE49-F238E27FC236}">
                <a16:creationId xmlns:a16="http://schemas.microsoft.com/office/drawing/2014/main" id="{F1DB8188-51F1-5BAD-D87D-26BA1DE50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8DB7B-47BB-1A32-EB9C-29A754219244}"/>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3895018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E9F8-178A-6CD3-7791-F90AF3D2B7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21FAF2-0AE3-A1DB-1549-2628FF3D8F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BF0F2-79EC-F0D4-C762-2E07F151E13E}"/>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5" name="Footer Placeholder 4">
            <a:extLst>
              <a:ext uri="{FF2B5EF4-FFF2-40B4-BE49-F238E27FC236}">
                <a16:creationId xmlns:a16="http://schemas.microsoft.com/office/drawing/2014/main" id="{2549C994-0BA2-2010-8AEF-F638CEB8E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A9C28D-B42C-9FE4-7E15-7391770D8D6A}"/>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3709488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D011AF-683B-1807-FC3A-AEE1EEF9DF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8D32B3-6EF4-1FDD-86A7-32B4AED8FA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E18BC-8668-1E46-7489-FD0983CD1453}"/>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5" name="Footer Placeholder 4">
            <a:extLst>
              <a:ext uri="{FF2B5EF4-FFF2-40B4-BE49-F238E27FC236}">
                <a16:creationId xmlns:a16="http://schemas.microsoft.com/office/drawing/2014/main" id="{BB4830C4-80AF-F5C5-F76B-DE79B3BE6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22FF7-EF8E-BE17-D56E-7DD414932802}"/>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1812189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03B6-2C79-50F9-C5F8-56F02E54D1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ACEDB-561C-3598-6517-735499D94A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5E614-4046-8003-6F13-C3A1573579D2}"/>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5" name="Footer Placeholder 4">
            <a:extLst>
              <a:ext uri="{FF2B5EF4-FFF2-40B4-BE49-F238E27FC236}">
                <a16:creationId xmlns:a16="http://schemas.microsoft.com/office/drawing/2014/main" id="{48F2A748-BD27-6AA6-D016-FAD3B18E7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E9665-0C77-A399-76BA-87AC05B7218C}"/>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1706905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B0121-E667-94D4-2D94-471CEBB3D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CC3470-324D-8CB2-2C9C-F17F3B041F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F02D02-04B6-40BD-C0C8-94BD661BD0DB}"/>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5" name="Footer Placeholder 4">
            <a:extLst>
              <a:ext uri="{FF2B5EF4-FFF2-40B4-BE49-F238E27FC236}">
                <a16:creationId xmlns:a16="http://schemas.microsoft.com/office/drawing/2014/main" id="{18EC2D82-A8D5-5205-F71A-F27621B88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D90C9-C6CB-8DA2-250B-ED64AFBA3A3E}"/>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4044225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F4237-0D05-8EB1-CC07-D62B15BD18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148F1C-CE45-0B60-F3D8-D04B8F8529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A9E555-906C-22B0-B70B-EECBC157AE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9B3496-D47E-C82A-7296-8C6D64145D02}"/>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6" name="Footer Placeholder 5">
            <a:extLst>
              <a:ext uri="{FF2B5EF4-FFF2-40B4-BE49-F238E27FC236}">
                <a16:creationId xmlns:a16="http://schemas.microsoft.com/office/drawing/2014/main" id="{DE47DF79-7498-B507-C1F9-440E81B5B1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0A58A-E03D-2C6B-D64B-6B9FEEB041DD}"/>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1972052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8BFA-F371-6631-608C-2026A4D6B9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EB6639-7F66-8B53-15A6-27B852C871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3B3D4F-1021-BFD8-E8A2-3DA51140C1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15CCB-752D-151B-BCD5-753A8ABD9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EB8195-C3B1-0BC9-E347-8F2B633C88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ACE1AE-C4C9-10B0-ADDA-6FF83D31EC44}"/>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8" name="Footer Placeholder 7">
            <a:extLst>
              <a:ext uri="{FF2B5EF4-FFF2-40B4-BE49-F238E27FC236}">
                <a16:creationId xmlns:a16="http://schemas.microsoft.com/office/drawing/2014/main" id="{6E83DAE9-1A32-DA86-9775-2FD539CC27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6AC03F-36BF-24F9-2884-85166874A149}"/>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3048838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33B0-AAFA-5A9C-31D6-FE1B614F2E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4ED852-7610-EF74-BD7F-C3E275D2F11B}"/>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4" name="Footer Placeholder 3">
            <a:extLst>
              <a:ext uri="{FF2B5EF4-FFF2-40B4-BE49-F238E27FC236}">
                <a16:creationId xmlns:a16="http://schemas.microsoft.com/office/drawing/2014/main" id="{A00FFC93-2BAC-39D2-E94B-0896680278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4FD613-0F3B-82CD-B9E1-6112AC78F499}"/>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2823058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C16829-5BDC-7F50-A836-1B6AD2DF3414}"/>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3" name="Footer Placeholder 2">
            <a:extLst>
              <a:ext uri="{FF2B5EF4-FFF2-40B4-BE49-F238E27FC236}">
                <a16:creationId xmlns:a16="http://schemas.microsoft.com/office/drawing/2014/main" id="{C3AD043A-F07B-EC13-7592-807A996DCF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7FD6CE-79B3-BB30-3B24-3A3E29D640EB}"/>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401823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92165-A771-2CF4-05FA-C392D37B9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17B8CB-AA44-A020-728A-9C0A3034EB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4EC59E-52E9-ABC9-E17B-079140CD3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8BD423-8969-91D1-8880-D55BDCCE6DFD}"/>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6" name="Footer Placeholder 5">
            <a:extLst>
              <a:ext uri="{FF2B5EF4-FFF2-40B4-BE49-F238E27FC236}">
                <a16:creationId xmlns:a16="http://schemas.microsoft.com/office/drawing/2014/main" id="{E8774A0D-F07F-B4A2-B1FA-52DAD3E97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9793C-AF10-A171-D045-80044F3D1737}"/>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231711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3599A-8C64-6622-34A0-1F8208C08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FC567C-3985-3454-80F9-6F22F31F7A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6B969B-87C4-EE90-3431-E235A440C3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41720E-423B-D222-1B44-5D5382839D6B}"/>
              </a:ext>
            </a:extLst>
          </p:cNvPr>
          <p:cNvSpPr>
            <a:spLocks noGrp="1"/>
          </p:cNvSpPr>
          <p:nvPr>
            <p:ph type="dt" sz="half" idx="10"/>
          </p:nvPr>
        </p:nvSpPr>
        <p:spPr/>
        <p:txBody>
          <a:bodyPr/>
          <a:lstStyle/>
          <a:p>
            <a:fld id="{E796A540-31AB-4E83-A140-6A9CB5B3CDEE}" type="datetimeFigureOut">
              <a:rPr lang="en-US" smtClean="0"/>
              <a:t>5/10/2024</a:t>
            </a:fld>
            <a:endParaRPr lang="en-US"/>
          </a:p>
        </p:txBody>
      </p:sp>
      <p:sp>
        <p:nvSpPr>
          <p:cNvPr id="6" name="Footer Placeholder 5">
            <a:extLst>
              <a:ext uri="{FF2B5EF4-FFF2-40B4-BE49-F238E27FC236}">
                <a16:creationId xmlns:a16="http://schemas.microsoft.com/office/drawing/2014/main" id="{39D42A70-C40C-BE50-4CE2-8D4F35759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255A5E-EB99-D016-AAD6-F79BD740B555}"/>
              </a:ext>
            </a:extLst>
          </p:cNvPr>
          <p:cNvSpPr>
            <a:spLocks noGrp="1"/>
          </p:cNvSpPr>
          <p:nvPr>
            <p:ph type="sldNum" sz="quarter" idx="12"/>
          </p:nvPr>
        </p:nvSpPr>
        <p:spPr/>
        <p:txBody>
          <a:bodyPr/>
          <a:lstStyle/>
          <a:p>
            <a:fld id="{D0C2A57C-8AFE-4D00-8C13-A8B720637610}" type="slidenum">
              <a:rPr lang="en-US" smtClean="0"/>
              <a:t>‹#›</a:t>
            </a:fld>
            <a:endParaRPr lang="en-US"/>
          </a:p>
        </p:txBody>
      </p:sp>
    </p:spTree>
    <p:extLst>
      <p:ext uri="{BB962C8B-B14F-4D97-AF65-F5344CB8AC3E}">
        <p14:creationId xmlns:p14="http://schemas.microsoft.com/office/powerpoint/2010/main" val="182047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666B43-ED44-1562-6417-626C1C0B12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544975-3F7E-6DB1-CBC9-385E70EDA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EBEF7A-0322-77BA-331D-409E7E700C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96A540-31AB-4E83-A140-6A9CB5B3CDEE}" type="datetimeFigureOut">
              <a:rPr lang="en-US" smtClean="0"/>
              <a:t>5/10/2024</a:t>
            </a:fld>
            <a:endParaRPr lang="en-US"/>
          </a:p>
        </p:txBody>
      </p:sp>
      <p:sp>
        <p:nvSpPr>
          <p:cNvPr id="5" name="Footer Placeholder 4">
            <a:extLst>
              <a:ext uri="{FF2B5EF4-FFF2-40B4-BE49-F238E27FC236}">
                <a16:creationId xmlns:a16="http://schemas.microsoft.com/office/drawing/2014/main" id="{91787E26-D8E5-A65A-DC63-E5A5274CB9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E5E1E4E-AFAD-52C0-32F9-BF9370D80E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C2A57C-8AFE-4D00-8C13-A8B720637610}" type="slidenum">
              <a:rPr lang="en-US" smtClean="0"/>
              <a:t>‹#›</a:t>
            </a:fld>
            <a:endParaRPr lang="en-US"/>
          </a:p>
        </p:txBody>
      </p:sp>
    </p:spTree>
    <p:extLst>
      <p:ext uri="{BB962C8B-B14F-4D97-AF65-F5344CB8AC3E}">
        <p14:creationId xmlns:p14="http://schemas.microsoft.com/office/powerpoint/2010/main" val="2764357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A93ACD1-8F96-6789-377D-DF72CC378196}"/>
              </a:ext>
            </a:extLst>
          </p:cNvPr>
          <p:cNvGrpSpPr/>
          <p:nvPr/>
        </p:nvGrpSpPr>
        <p:grpSpPr>
          <a:xfrm>
            <a:off x="-457833" y="716161"/>
            <a:ext cx="9953607" cy="6276754"/>
            <a:chOff x="-457833" y="716161"/>
            <a:chExt cx="9953607" cy="6276754"/>
          </a:xfrm>
        </p:grpSpPr>
        <p:sp>
          <p:nvSpPr>
            <p:cNvPr id="20" name="Rectangle 19">
              <a:extLst>
                <a:ext uri="{FF2B5EF4-FFF2-40B4-BE49-F238E27FC236}">
                  <a16:creationId xmlns:a16="http://schemas.microsoft.com/office/drawing/2014/main" id="{3913346E-76C8-2008-BB1A-6787467B3D4F}"/>
                </a:ext>
              </a:extLst>
            </p:cNvPr>
            <p:cNvSpPr/>
            <p:nvPr/>
          </p:nvSpPr>
          <p:spPr>
            <a:xfrm rot="19445043">
              <a:off x="-457833" y="716161"/>
              <a:ext cx="9953607" cy="6276754"/>
            </a:xfrm>
            <a:prstGeom prst="rect">
              <a:avLst/>
            </a:prstGeom>
            <a:solidFill>
              <a:srgbClr val="39C8B8">
                <a:alpha val="7523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A022314-D7A5-1998-8725-DD0A4AAA3777}"/>
                </a:ext>
              </a:extLst>
            </p:cNvPr>
            <p:cNvSpPr txBox="1"/>
            <p:nvPr/>
          </p:nvSpPr>
          <p:spPr>
            <a:xfrm>
              <a:off x="1434407" y="4023499"/>
              <a:ext cx="3580534" cy="1200329"/>
            </a:xfrm>
            <a:prstGeom prst="rect">
              <a:avLst/>
            </a:prstGeom>
            <a:noFill/>
          </p:spPr>
          <p:txBody>
            <a:bodyPr wrap="square" rtlCol="0">
              <a:spAutoFit/>
            </a:bodyPr>
            <a:lstStyle/>
            <a:p>
              <a:pPr algn="ctr"/>
              <a:r>
                <a:rPr lang="en-US" sz="3600" b="0" i="0" u="none" strike="noStrike">
                  <a:effectLst/>
                  <a:latin typeface="Times" pitchFamily="2" charset="0"/>
                </a:rPr>
                <a:t>Python for Business Analysis</a:t>
              </a:r>
              <a:endParaRPr lang="en-US" sz="3600">
                <a:latin typeface="Times" pitchFamily="2" charset="0"/>
              </a:endParaRPr>
            </a:p>
          </p:txBody>
        </p:sp>
      </p:grpSp>
      <p:grpSp>
        <p:nvGrpSpPr>
          <p:cNvPr id="12" name="Group 11">
            <a:extLst>
              <a:ext uri="{FF2B5EF4-FFF2-40B4-BE49-F238E27FC236}">
                <a16:creationId xmlns:a16="http://schemas.microsoft.com/office/drawing/2014/main" id="{6CFC2A10-998E-ED9A-CC42-64F9D37462DA}"/>
              </a:ext>
            </a:extLst>
          </p:cNvPr>
          <p:cNvGrpSpPr/>
          <p:nvPr/>
        </p:nvGrpSpPr>
        <p:grpSpPr>
          <a:xfrm>
            <a:off x="3893511" y="-750276"/>
            <a:ext cx="10226629" cy="6609407"/>
            <a:chOff x="4117445" y="-1235468"/>
            <a:chExt cx="10226629" cy="6609407"/>
          </a:xfrm>
          <a:blipFill>
            <a:blip r:embed="rId2"/>
            <a:stretch>
              <a:fillRect/>
            </a:stretch>
          </a:blipFill>
        </p:grpSpPr>
        <p:sp>
          <p:nvSpPr>
            <p:cNvPr id="5" name="Rectangle 4">
              <a:extLst>
                <a:ext uri="{FF2B5EF4-FFF2-40B4-BE49-F238E27FC236}">
                  <a16:creationId xmlns:a16="http://schemas.microsoft.com/office/drawing/2014/main" id="{54F10CB4-2AD1-B31D-A059-057BC38B80CA}"/>
                </a:ext>
              </a:extLst>
            </p:cNvPr>
            <p:cNvSpPr/>
            <p:nvPr/>
          </p:nvSpPr>
          <p:spPr>
            <a:xfrm rot="3256798">
              <a:off x="8119476" y="-2193721"/>
              <a:ext cx="2470934" cy="836274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4C6219-4585-2744-C53D-78B9DFEEEE69}"/>
                </a:ext>
              </a:extLst>
            </p:cNvPr>
            <p:cNvSpPr/>
            <p:nvPr/>
          </p:nvSpPr>
          <p:spPr>
            <a:xfrm rot="3256798">
              <a:off x="9561046" y="590911"/>
              <a:ext cx="2470934" cy="709512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435242-53AF-C2C1-2D44-C621BD3ABC8A}"/>
                </a:ext>
              </a:extLst>
            </p:cNvPr>
            <p:cNvSpPr/>
            <p:nvPr/>
          </p:nvSpPr>
          <p:spPr>
            <a:xfrm rot="3256798">
              <a:off x="6429539" y="-3547562"/>
              <a:ext cx="2470934" cy="709512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4098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1+#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0-#ppt_w/2"/>
                                          </p:val>
                                        </p:tav>
                                        <p:tav tm="100000">
                                          <p:val>
                                            <p:strVal val="#ppt_x"/>
                                          </p:val>
                                        </p:tav>
                                      </p:tavLst>
                                    </p:anim>
                                    <p:anim calcmode="lin" valueType="num">
                                      <p:cBhvr additive="base">
                                        <p:cTn id="12"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FBA4-CA0A-800C-9138-7C802CA07CBE}"/>
              </a:ext>
            </a:extLst>
          </p:cNvPr>
          <p:cNvSpPr>
            <a:spLocks noGrp="1"/>
          </p:cNvSpPr>
          <p:nvPr>
            <p:ph type="title"/>
          </p:nvPr>
        </p:nvSpPr>
        <p:spPr>
          <a:xfrm>
            <a:off x="838200" y="365125"/>
            <a:ext cx="5333999" cy="1325563"/>
          </a:xfrm>
        </p:spPr>
        <p:txBody>
          <a:bodyPr/>
          <a:lstStyle/>
          <a:p>
            <a:r>
              <a:rPr lang="en-US"/>
              <a:t>Customer Traffic &amp; Discounts</a:t>
            </a:r>
          </a:p>
        </p:txBody>
      </p:sp>
      <p:sp>
        <p:nvSpPr>
          <p:cNvPr id="3" name="Content Placeholder 2">
            <a:extLst>
              <a:ext uri="{FF2B5EF4-FFF2-40B4-BE49-F238E27FC236}">
                <a16:creationId xmlns:a16="http://schemas.microsoft.com/office/drawing/2014/main" id="{C79847CD-D78E-21D9-1F47-C1164B57E229}"/>
              </a:ext>
            </a:extLst>
          </p:cNvPr>
          <p:cNvSpPr>
            <a:spLocks noGrp="1"/>
          </p:cNvSpPr>
          <p:nvPr>
            <p:ph idx="1"/>
          </p:nvPr>
        </p:nvSpPr>
        <p:spPr>
          <a:xfrm>
            <a:off x="838200" y="1825625"/>
            <a:ext cx="5041739" cy="2457008"/>
          </a:xfrm>
        </p:spPr>
        <p:txBody>
          <a:bodyPr>
            <a:normAutofit/>
          </a:bodyPr>
          <a:lstStyle/>
          <a:p>
            <a:r>
              <a:rPr lang="en-US"/>
              <a:t>Based on the time of the day when there is the highest customer traffic, offer (timed) discounts for the category of items that are not selling as much in numbers.</a:t>
            </a:r>
          </a:p>
        </p:txBody>
      </p:sp>
      <p:pic>
        <p:nvPicPr>
          <p:cNvPr id="5" name="Picture 4">
            <a:extLst>
              <a:ext uri="{FF2B5EF4-FFF2-40B4-BE49-F238E27FC236}">
                <a16:creationId xmlns:a16="http://schemas.microsoft.com/office/drawing/2014/main" id="{14E4D4CE-AE3E-8D64-6984-31326F744578}"/>
              </a:ext>
            </a:extLst>
          </p:cNvPr>
          <p:cNvPicPr>
            <a:picLocks noChangeAspect="1"/>
          </p:cNvPicPr>
          <p:nvPr/>
        </p:nvPicPr>
        <p:blipFill>
          <a:blip r:embed="rId3"/>
          <a:stretch>
            <a:fillRect/>
          </a:stretch>
        </p:blipFill>
        <p:spPr>
          <a:xfrm>
            <a:off x="6858001" y="0"/>
            <a:ext cx="5333999"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918C2C24-C02E-9CDA-7D58-A11654C188BA}"/>
                  </a:ext>
                </a:extLst>
              </p14:cNvPr>
              <p14:cNvContentPartPr/>
              <p14:nvPr/>
            </p14:nvContentPartPr>
            <p14:xfrm>
              <a:off x="2592989" y="1527886"/>
              <a:ext cx="360" cy="360"/>
            </p14:xfrm>
          </p:contentPart>
        </mc:Choice>
        <mc:Fallback xmlns="">
          <p:pic>
            <p:nvPicPr>
              <p:cNvPr id="16" name="Ink 15">
                <a:extLst>
                  <a:ext uri="{FF2B5EF4-FFF2-40B4-BE49-F238E27FC236}">
                    <a16:creationId xmlns:a16="http://schemas.microsoft.com/office/drawing/2014/main" id="{918C2C24-C02E-9CDA-7D58-A11654C188BA}"/>
                  </a:ext>
                </a:extLst>
              </p:cNvPr>
              <p:cNvPicPr/>
              <p:nvPr/>
            </p:nvPicPr>
            <p:blipFill>
              <a:blip r:embed="rId5"/>
              <a:stretch>
                <a:fillRect/>
              </a:stretch>
            </p:blipFill>
            <p:spPr>
              <a:xfrm>
                <a:off x="2586869" y="1521766"/>
                <a:ext cx="12600" cy="12600"/>
              </a:xfrm>
              <a:prstGeom prst="rect">
                <a:avLst/>
              </a:prstGeom>
            </p:spPr>
          </p:pic>
        </mc:Fallback>
      </mc:AlternateContent>
    </p:spTree>
    <p:extLst>
      <p:ext uri="{BB962C8B-B14F-4D97-AF65-F5344CB8AC3E}">
        <p14:creationId xmlns:p14="http://schemas.microsoft.com/office/powerpoint/2010/main" val="1589065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A59B5-4A89-01EC-5586-CF155C6F414D}"/>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EAA237E4-38E5-7145-F1B8-5D4A6EF2F7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279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DC5285-0F03-9DBE-DABE-A533DBEE6284}"/>
              </a:ext>
            </a:extLst>
          </p:cNvPr>
          <p:cNvPicPr>
            <a:picLocks noChangeAspect="1"/>
          </p:cNvPicPr>
          <p:nvPr/>
        </p:nvPicPr>
        <p:blipFill>
          <a:blip r:embed="rId3"/>
          <a:stretch>
            <a:fillRect/>
          </a:stretch>
        </p:blipFill>
        <p:spPr>
          <a:xfrm>
            <a:off x="2390130" y="221"/>
            <a:ext cx="6827869" cy="6095559"/>
          </a:xfrm>
          <a:prstGeom prst="rect">
            <a:avLst/>
          </a:prstGeom>
          <a:ln>
            <a:noFill/>
          </a:ln>
        </p:spPr>
      </p:pic>
      <p:sp>
        <p:nvSpPr>
          <p:cNvPr id="38" name="Isosceles Triangle 37">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801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245FBEB-D39D-A5A1-08E2-F51393CF278F}"/>
              </a:ext>
            </a:extLst>
          </p:cNvPr>
          <p:cNvGrpSpPr/>
          <p:nvPr/>
        </p:nvGrpSpPr>
        <p:grpSpPr>
          <a:xfrm>
            <a:off x="0" y="125963"/>
            <a:ext cx="11793894" cy="6606073"/>
            <a:chOff x="1584661" y="1117786"/>
            <a:chExt cx="8571881" cy="4678791"/>
          </a:xfrm>
        </p:grpSpPr>
        <p:cxnSp>
          <p:nvCxnSpPr>
            <p:cNvPr id="48" name="Straight Arrow Connector 47">
              <a:extLst>
                <a:ext uri="{FF2B5EF4-FFF2-40B4-BE49-F238E27FC236}">
                  <a16:creationId xmlns:a16="http://schemas.microsoft.com/office/drawing/2014/main" id="{F17220AE-0F57-6A28-C6BD-E3B6063F0464}"/>
                </a:ext>
              </a:extLst>
            </p:cNvPr>
            <p:cNvCxnSpPr>
              <a:cxnSpLocks/>
              <a:stCxn id="82" idx="6"/>
              <a:endCxn id="89" idx="1"/>
            </p:cNvCxnSpPr>
            <p:nvPr/>
          </p:nvCxnSpPr>
          <p:spPr>
            <a:xfrm flipV="1">
              <a:off x="4575014" y="1367819"/>
              <a:ext cx="2264473" cy="518124"/>
            </a:xfrm>
            <a:prstGeom prst="straightConnector1">
              <a:avLst/>
            </a:prstGeom>
            <a:ln>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3EED715-618A-CFAB-3F19-8C982F72A53E}"/>
                </a:ext>
              </a:extLst>
            </p:cNvPr>
            <p:cNvCxnSpPr>
              <a:cxnSpLocks/>
              <a:stCxn id="80" idx="6"/>
              <a:endCxn id="67" idx="1"/>
            </p:cNvCxnSpPr>
            <p:nvPr/>
          </p:nvCxnSpPr>
          <p:spPr>
            <a:xfrm flipV="1">
              <a:off x="4983036" y="2064273"/>
              <a:ext cx="1855490" cy="242594"/>
            </a:xfrm>
            <a:prstGeom prst="straightConnector1">
              <a:avLst/>
            </a:prstGeom>
            <a:ln>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8B0FC1-A8DA-9E71-840A-A668000791DC}"/>
                </a:ext>
              </a:extLst>
            </p:cNvPr>
            <p:cNvCxnSpPr>
              <a:cxnSpLocks/>
              <a:stCxn id="78" idx="6"/>
              <a:endCxn id="65" idx="1"/>
            </p:cNvCxnSpPr>
            <p:nvPr/>
          </p:nvCxnSpPr>
          <p:spPr>
            <a:xfrm flipV="1">
              <a:off x="5236960" y="2760727"/>
              <a:ext cx="1601726" cy="104535"/>
            </a:xfrm>
            <a:prstGeom prst="straightConnector1">
              <a:avLst/>
            </a:prstGeom>
            <a:ln>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62D2421-C2BD-3935-4416-6D9D5817159C}"/>
                </a:ext>
              </a:extLst>
            </p:cNvPr>
            <p:cNvCxnSpPr>
              <a:cxnSpLocks/>
              <a:stCxn id="77" idx="6"/>
              <a:endCxn id="75" idx="1"/>
            </p:cNvCxnSpPr>
            <p:nvPr/>
          </p:nvCxnSpPr>
          <p:spPr>
            <a:xfrm>
              <a:off x="5338250" y="3456413"/>
              <a:ext cx="1500596" cy="769"/>
            </a:xfrm>
            <a:prstGeom prst="straightConnector1">
              <a:avLst/>
            </a:prstGeom>
            <a:ln>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359DE52-6EEE-5241-675E-8A5687B92AFE}"/>
                </a:ext>
              </a:extLst>
            </p:cNvPr>
            <p:cNvCxnSpPr>
              <a:cxnSpLocks/>
              <a:stCxn id="79" idx="6"/>
              <a:endCxn id="73" idx="1"/>
            </p:cNvCxnSpPr>
            <p:nvPr/>
          </p:nvCxnSpPr>
          <p:spPr>
            <a:xfrm>
              <a:off x="5235466" y="4067753"/>
              <a:ext cx="1603540" cy="85884"/>
            </a:xfrm>
            <a:prstGeom prst="straightConnector1">
              <a:avLst/>
            </a:prstGeom>
            <a:ln>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036FC5A-5D15-4C68-FB2A-DB80BAD27535}"/>
                </a:ext>
              </a:extLst>
            </p:cNvPr>
            <p:cNvCxnSpPr>
              <a:cxnSpLocks/>
              <a:stCxn id="81" idx="6"/>
              <a:endCxn id="71" idx="1"/>
            </p:cNvCxnSpPr>
            <p:nvPr/>
          </p:nvCxnSpPr>
          <p:spPr>
            <a:xfrm>
              <a:off x="4982290" y="4572556"/>
              <a:ext cx="1856876" cy="277536"/>
            </a:xfrm>
            <a:prstGeom prst="straightConnector1">
              <a:avLst/>
            </a:prstGeom>
            <a:ln>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516AEB6-1188-9066-2B87-F0F11C01654B}"/>
                </a:ext>
              </a:extLst>
            </p:cNvPr>
            <p:cNvCxnSpPr>
              <a:cxnSpLocks/>
              <a:stCxn id="83" idx="6"/>
              <a:endCxn id="69" idx="1"/>
            </p:cNvCxnSpPr>
            <p:nvPr/>
          </p:nvCxnSpPr>
          <p:spPr>
            <a:xfrm>
              <a:off x="4569055" y="4991099"/>
              <a:ext cx="2270271" cy="555447"/>
            </a:xfrm>
            <a:prstGeom prst="straightConnector1">
              <a:avLst/>
            </a:prstGeom>
            <a:ln>
              <a:solidFill>
                <a:schemeClr val="bg1">
                  <a:lumMod val="8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96052877-00FD-38D4-2D62-DDC572C49334}"/>
                </a:ext>
              </a:extLst>
            </p:cNvPr>
            <p:cNvGrpSpPr/>
            <p:nvPr/>
          </p:nvGrpSpPr>
          <p:grpSpPr>
            <a:xfrm>
              <a:off x="6839488" y="1117786"/>
              <a:ext cx="3317054" cy="500064"/>
              <a:chOff x="5863830" y="1264443"/>
              <a:chExt cx="3317054" cy="500064"/>
            </a:xfrm>
          </p:grpSpPr>
          <p:sp>
            <p:nvSpPr>
              <p:cNvPr id="88" name="Arrow: Pentagon 7">
                <a:extLst>
                  <a:ext uri="{FF2B5EF4-FFF2-40B4-BE49-F238E27FC236}">
                    <a16:creationId xmlns:a16="http://schemas.microsoft.com/office/drawing/2014/main" id="{0DA9C4BE-5161-ED97-C41F-83A23E6C8DF8}"/>
                  </a:ext>
                </a:extLst>
              </p:cNvPr>
              <p:cNvSpPr/>
              <p:nvPr/>
            </p:nvSpPr>
            <p:spPr>
              <a:xfrm>
                <a:off x="6108374" y="1264443"/>
                <a:ext cx="3072510" cy="500062"/>
              </a:xfrm>
              <a:prstGeom prst="homePlate">
                <a:avLst/>
              </a:prstGeom>
              <a:solidFill>
                <a:srgbClr val="4E67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gn="ctr" defTabSz="544068">
                  <a:spcAft>
                    <a:spcPts val="600"/>
                  </a:spcAft>
                </a:pPr>
                <a:r>
                  <a:rPr lang="en-US" sz="1600">
                    <a:solidFill>
                      <a:schemeClr val="tx1"/>
                    </a:solidFill>
                    <a:latin typeface="Times New Roman"/>
                    <a:ea typeface="+mn-lt"/>
                    <a:cs typeface="+mn-lt"/>
                  </a:rPr>
                  <a:t>Suggestions to improve this year’s performance</a:t>
                </a:r>
                <a:endParaRPr lang="en-US" sz="1600">
                  <a:solidFill>
                    <a:schemeClr val="tx1"/>
                  </a:solidFill>
                  <a:latin typeface="Times New Roman"/>
                  <a:cs typeface="Times New Roman"/>
                </a:endParaRPr>
              </a:p>
            </p:txBody>
          </p:sp>
          <p:sp>
            <p:nvSpPr>
              <p:cNvPr id="89" name="Diamond 88">
                <a:extLst>
                  <a:ext uri="{FF2B5EF4-FFF2-40B4-BE49-F238E27FC236}">
                    <a16:creationId xmlns:a16="http://schemas.microsoft.com/office/drawing/2014/main" id="{16FFEF48-EB12-0310-9B11-E242EFA0D00C}"/>
                  </a:ext>
                </a:extLst>
              </p:cNvPr>
              <p:cNvSpPr/>
              <p:nvPr/>
            </p:nvSpPr>
            <p:spPr>
              <a:xfrm>
                <a:off x="5863830" y="1264444"/>
                <a:ext cx="500063" cy="500063"/>
              </a:xfrm>
              <a:prstGeom prst="diamond">
                <a:avLst/>
              </a:prstGeom>
              <a:solidFill>
                <a:schemeClr val="accent1"/>
              </a:solidFill>
              <a:ln>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544068">
                  <a:spcAft>
                    <a:spcPts val="600"/>
                  </a:spcAft>
                </a:pPr>
                <a:r>
                  <a:rPr lang="en-US" sz="1666" kern="1200">
                    <a:solidFill>
                      <a:schemeClr val="lt1"/>
                    </a:solidFill>
                    <a:latin typeface="+mn-lt"/>
                    <a:ea typeface="+mn-ea"/>
                    <a:cs typeface="+mn-cs"/>
                  </a:rPr>
                  <a:t>1</a:t>
                </a:r>
                <a:endParaRPr lang="en-US" sz="1400"/>
              </a:p>
            </p:txBody>
          </p:sp>
        </p:grpSp>
        <p:grpSp>
          <p:nvGrpSpPr>
            <p:cNvPr id="56" name="Group 55">
              <a:extLst>
                <a:ext uri="{FF2B5EF4-FFF2-40B4-BE49-F238E27FC236}">
                  <a16:creationId xmlns:a16="http://schemas.microsoft.com/office/drawing/2014/main" id="{A771A630-D854-1EBB-F149-E6A2456BC936}"/>
                </a:ext>
              </a:extLst>
            </p:cNvPr>
            <p:cNvGrpSpPr/>
            <p:nvPr/>
          </p:nvGrpSpPr>
          <p:grpSpPr>
            <a:xfrm>
              <a:off x="2035459" y="2033570"/>
              <a:ext cx="2827546" cy="2826586"/>
              <a:chOff x="1234810" y="2015707"/>
              <a:chExt cx="2827546" cy="2826586"/>
            </a:xfrm>
          </p:grpSpPr>
          <p:grpSp>
            <p:nvGrpSpPr>
              <p:cNvPr id="84" name="Group 83">
                <a:extLst>
                  <a:ext uri="{FF2B5EF4-FFF2-40B4-BE49-F238E27FC236}">
                    <a16:creationId xmlns:a16="http://schemas.microsoft.com/office/drawing/2014/main" id="{7A031399-26EE-0D8C-B1AC-4B3E2E7BC7C5}"/>
                  </a:ext>
                </a:extLst>
              </p:cNvPr>
              <p:cNvGrpSpPr/>
              <p:nvPr/>
            </p:nvGrpSpPr>
            <p:grpSpPr>
              <a:xfrm>
                <a:off x="1234810" y="2015707"/>
                <a:ext cx="2827546" cy="2826586"/>
                <a:chOff x="1234810" y="2015707"/>
                <a:chExt cx="2827546" cy="2826586"/>
              </a:xfrm>
            </p:grpSpPr>
            <p:sp>
              <p:nvSpPr>
                <p:cNvPr id="86" name="Oval 85">
                  <a:extLst>
                    <a:ext uri="{FF2B5EF4-FFF2-40B4-BE49-F238E27FC236}">
                      <a16:creationId xmlns:a16="http://schemas.microsoft.com/office/drawing/2014/main" id="{27F6CE59-B722-7883-E32D-D22F21793213}"/>
                    </a:ext>
                  </a:extLst>
                </p:cNvPr>
                <p:cNvSpPr/>
                <p:nvPr/>
              </p:nvSpPr>
              <p:spPr>
                <a:xfrm>
                  <a:off x="1234810" y="2015707"/>
                  <a:ext cx="2826586" cy="2826586"/>
                </a:xfrm>
                <a:prstGeom prst="ellipse">
                  <a:avLst/>
                </a:prstGeom>
                <a:gradFill>
                  <a:gsLst>
                    <a:gs pos="0">
                      <a:schemeClr val="bg1"/>
                    </a:gs>
                    <a:gs pos="10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32">
                  <a:extLst>
                    <a:ext uri="{FF2B5EF4-FFF2-40B4-BE49-F238E27FC236}">
                      <a16:creationId xmlns:a16="http://schemas.microsoft.com/office/drawing/2014/main" id="{3A597F40-6E1A-2342-9830-18FDEBA07935}"/>
                    </a:ext>
                  </a:extLst>
                </p:cNvPr>
                <p:cNvSpPr/>
                <p:nvPr/>
              </p:nvSpPr>
              <p:spPr>
                <a:xfrm>
                  <a:off x="1235770" y="2015707"/>
                  <a:ext cx="2826586" cy="2826586"/>
                </a:xfrm>
                <a:custGeom>
                  <a:avLst/>
                  <a:gdLst>
                    <a:gd name="connsiteX0" fmla="*/ 1413293 w 2826586"/>
                    <a:gd name="connsiteY0" fmla="*/ 0 h 2826586"/>
                    <a:gd name="connsiteX1" fmla="*/ 2826586 w 2826586"/>
                    <a:gd name="connsiteY1" fmla="*/ 1413293 h 2826586"/>
                    <a:gd name="connsiteX2" fmla="*/ 1413293 w 2826586"/>
                    <a:gd name="connsiteY2" fmla="*/ 2826586 h 2826586"/>
                    <a:gd name="connsiteX3" fmla="*/ 0 w 2826586"/>
                    <a:gd name="connsiteY3" fmla="*/ 1413293 h 2826586"/>
                    <a:gd name="connsiteX4" fmla="*/ 1413293 w 2826586"/>
                    <a:gd name="connsiteY4" fmla="*/ 0 h 2826586"/>
                    <a:gd name="connsiteX5" fmla="*/ 1413293 w 2826586"/>
                    <a:gd name="connsiteY5" fmla="*/ 271644 h 2826586"/>
                    <a:gd name="connsiteX6" fmla="*/ 271644 w 2826586"/>
                    <a:gd name="connsiteY6" fmla="*/ 1413293 h 2826586"/>
                    <a:gd name="connsiteX7" fmla="*/ 1413293 w 2826586"/>
                    <a:gd name="connsiteY7" fmla="*/ 2554942 h 2826586"/>
                    <a:gd name="connsiteX8" fmla="*/ 2554942 w 2826586"/>
                    <a:gd name="connsiteY8" fmla="*/ 1413293 h 2826586"/>
                    <a:gd name="connsiteX9" fmla="*/ 1413293 w 2826586"/>
                    <a:gd name="connsiteY9" fmla="*/ 271644 h 282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6586" h="2826586">
                      <a:moveTo>
                        <a:pt x="1413293" y="0"/>
                      </a:moveTo>
                      <a:cubicBezTo>
                        <a:pt x="2193833" y="0"/>
                        <a:pt x="2826586" y="632753"/>
                        <a:pt x="2826586" y="1413293"/>
                      </a:cubicBezTo>
                      <a:cubicBezTo>
                        <a:pt x="2826586" y="2193833"/>
                        <a:pt x="2193833" y="2826586"/>
                        <a:pt x="1413293" y="2826586"/>
                      </a:cubicBezTo>
                      <a:cubicBezTo>
                        <a:pt x="632753" y="2826586"/>
                        <a:pt x="0" y="2193833"/>
                        <a:pt x="0" y="1413293"/>
                      </a:cubicBezTo>
                      <a:cubicBezTo>
                        <a:pt x="0" y="632753"/>
                        <a:pt x="632753" y="0"/>
                        <a:pt x="1413293" y="0"/>
                      </a:cubicBezTo>
                      <a:close/>
                      <a:moveTo>
                        <a:pt x="1413293" y="271644"/>
                      </a:moveTo>
                      <a:cubicBezTo>
                        <a:pt x="782778" y="271644"/>
                        <a:pt x="271644" y="782778"/>
                        <a:pt x="271644" y="1413293"/>
                      </a:cubicBezTo>
                      <a:cubicBezTo>
                        <a:pt x="271644" y="2043808"/>
                        <a:pt x="782778" y="2554942"/>
                        <a:pt x="1413293" y="2554942"/>
                      </a:cubicBezTo>
                      <a:cubicBezTo>
                        <a:pt x="2043808" y="2554942"/>
                        <a:pt x="2554942" y="2043808"/>
                        <a:pt x="2554942" y="1413293"/>
                      </a:cubicBezTo>
                      <a:cubicBezTo>
                        <a:pt x="2554942" y="782778"/>
                        <a:pt x="2043808" y="271644"/>
                        <a:pt x="1413293" y="271644"/>
                      </a:cubicBezTo>
                      <a:close/>
                    </a:path>
                  </a:pathLst>
                </a:custGeom>
                <a:gradFill>
                  <a:gsLst>
                    <a:gs pos="0">
                      <a:schemeClr val="bg1"/>
                    </a:gs>
                    <a:gs pos="100000">
                      <a:schemeClr val="bg1">
                        <a:lumMod val="85000"/>
                      </a:schemeClr>
                    </a:gs>
                  </a:gsLst>
                  <a:lin ang="16200000" scaled="0"/>
                </a:gra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5" name="Oval 84">
                <a:extLst>
                  <a:ext uri="{FF2B5EF4-FFF2-40B4-BE49-F238E27FC236}">
                    <a16:creationId xmlns:a16="http://schemas.microsoft.com/office/drawing/2014/main" id="{44A35252-3038-98E0-70AA-B4C54E313C20}"/>
                  </a:ext>
                </a:extLst>
              </p:cNvPr>
              <p:cNvSpPr/>
              <p:nvPr/>
            </p:nvSpPr>
            <p:spPr>
              <a:xfrm>
                <a:off x="1552536" y="2332953"/>
                <a:ext cx="2192094" cy="2192094"/>
              </a:xfrm>
              <a:prstGeom prst="ellipse">
                <a:avLst/>
              </a:prstGeom>
              <a:gradFill>
                <a:gsLst>
                  <a:gs pos="0">
                    <a:schemeClr val="bg1"/>
                  </a:gs>
                  <a:gs pos="100000">
                    <a:schemeClr val="bg1">
                      <a:lumMod val="85000"/>
                    </a:schemeClr>
                  </a:gs>
                </a:gsLst>
                <a:lin ang="5400000" scaled="0"/>
              </a:gra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68">
                  <a:spcAft>
                    <a:spcPts val="600"/>
                  </a:spcAft>
                </a:pPr>
                <a:r>
                  <a:rPr lang="en-US" sz="2856" kern="1200">
                    <a:solidFill>
                      <a:schemeClr val="tx1"/>
                    </a:solidFill>
                    <a:latin typeface="Minion Pro" panose="02040503050306020203" pitchFamily="18" charset="0"/>
                  </a:rPr>
                  <a:t>Table of Contents</a:t>
                </a:r>
                <a:endParaRPr lang="en-US" sz="2400">
                  <a:solidFill>
                    <a:schemeClr val="tx1"/>
                  </a:solidFill>
                  <a:latin typeface="Minion Pro" panose="02040503050306020203" pitchFamily="18" charset="0"/>
                </a:endParaRPr>
              </a:p>
            </p:txBody>
          </p:sp>
        </p:grpSp>
        <p:grpSp>
          <p:nvGrpSpPr>
            <p:cNvPr id="57" name="Group 56">
              <a:extLst>
                <a:ext uri="{FF2B5EF4-FFF2-40B4-BE49-F238E27FC236}">
                  <a16:creationId xmlns:a16="http://schemas.microsoft.com/office/drawing/2014/main" id="{78343BD4-2128-787B-86F5-4B320231CC48}"/>
                </a:ext>
              </a:extLst>
            </p:cNvPr>
            <p:cNvGrpSpPr/>
            <p:nvPr/>
          </p:nvGrpSpPr>
          <p:grpSpPr>
            <a:xfrm>
              <a:off x="1584661" y="1617850"/>
              <a:ext cx="3753589" cy="3622300"/>
              <a:chOff x="784012" y="1663759"/>
              <a:chExt cx="3753589" cy="3622300"/>
            </a:xfrm>
          </p:grpSpPr>
          <p:sp>
            <p:nvSpPr>
              <p:cNvPr id="76" name="Arc 75">
                <a:extLst>
                  <a:ext uri="{FF2B5EF4-FFF2-40B4-BE49-F238E27FC236}">
                    <a16:creationId xmlns:a16="http://schemas.microsoft.com/office/drawing/2014/main" id="{F67B75A6-FB55-BD20-1ECB-605EDBD70303}"/>
                  </a:ext>
                </a:extLst>
              </p:cNvPr>
              <p:cNvSpPr/>
              <p:nvPr/>
            </p:nvSpPr>
            <p:spPr>
              <a:xfrm>
                <a:off x="784012" y="1663759"/>
                <a:ext cx="3621024" cy="3622300"/>
              </a:xfrm>
              <a:prstGeom prst="arc">
                <a:avLst>
                  <a:gd name="adj1" fmla="val 17378530"/>
                  <a:gd name="adj2" fmla="val 4347904"/>
                </a:avLst>
              </a:prstGeom>
              <a:noFill/>
              <a:ln w="15240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Oval 76">
                <a:extLst>
                  <a:ext uri="{FF2B5EF4-FFF2-40B4-BE49-F238E27FC236}">
                    <a16:creationId xmlns:a16="http://schemas.microsoft.com/office/drawing/2014/main" id="{7692C02D-124E-C0B7-C62A-4A73C3C0899E}"/>
                  </a:ext>
                </a:extLst>
              </p:cNvPr>
              <p:cNvSpPr/>
              <p:nvPr/>
            </p:nvSpPr>
            <p:spPr>
              <a:xfrm>
                <a:off x="4263281" y="3365162"/>
                <a:ext cx="274320" cy="274320"/>
              </a:xfrm>
              <a:prstGeom prst="ellipse">
                <a:avLst/>
              </a:prstGeom>
              <a:solidFill>
                <a:schemeClr val="accent4"/>
              </a:solidFill>
              <a:ln w="38100">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F631135-74CE-471E-27E1-F23210DECFFC}"/>
                  </a:ext>
                </a:extLst>
              </p:cNvPr>
              <p:cNvSpPr/>
              <p:nvPr/>
            </p:nvSpPr>
            <p:spPr>
              <a:xfrm>
                <a:off x="4161991" y="2774011"/>
                <a:ext cx="274320" cy="274320"/>
              </a:xfrm>
              <a:prstGeom prst="ellipse">
                <a:avLst/>
              </a:prstGeom>
              <a:solidFill>
                <a:schemeClr val="accent3"/>
              </a:solidFill>
              <a:ln w="38100">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65B37F8-CBB2-1D39-5BA7-C0C42B39E4EE}"/>
                  </a:ext>
                </a:extLst>
              </p:cNvPr>
              <p:cNvSpPr/>
              <p:nvPr/>
            </p:nvSpPr>
            <p:spPr>
              <a:xfrm rot="507885">
                <a:off x="4161991" y="3956312"/>
                <a:ext cx="274320" cy="274320"/>
              </a:xfrm>
              <a:prstGeom prst="ellipse">
                <a:avLst/>
              </a:prstGeom>
              <a:solidFill>
                <a:schemeClr val="accent5"/>
              </a:solidFill>
              <a:ln w="38100">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3EABA75A-A4F1-3763-C9C0-93A76866A13A}"/>
                  </a:ext>
                </a:extLst>
              </p:cNvPr>
              <p:cNvSpPr/>
              <p:nvPr/>
            </p:nvSpPr>
            <p:spPr>
              <a:xfrm rot="20894768">
                <a:off x="3910943" y="2243557"/>
                <a:ext cx="274320" cy="274320"/>
              </a:xfrm>
              <a:prstGeom prst="ellipse">
                <a:avLst/>
              </a:prstGeom>
              <a:solidFill>
                <a:schemeClr val="accent2"/>
              </a:solidFill>
              <a:ln w="38100">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ED79714-59A4-9B4E-AD94-84231BEF7829}"/>
                  </a:ext>
                </a:extLst>
              </p:cNvPr>
              <p:cNvSpPr/>
              <p:nvPr/>
            </p:nvSpPr>
            <p:spPr>
              <a:xfrm rot="791779">
                <a:off x="3910943" y="4449993"/>
                <a:ext cx="274320" cy="274320"/>
              </a:xfrm>
              <a:prstGeom prst="ellipse">
                <a:avLst/>
              </a:prstGeom>
              <a:solidFill>
                <a:schemeClr val="accent6"/>
              </a:solidFill>
              <a:ln w="38100">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D8C0052D-5A5F-8204-C638-81F9693F325F}"/>
                  </a:ext>
                </a:extLst>
              </p:cNvPr>
              <p:cNvSpPr/>
              <p:nvPr/>
            </p:nvSpPr>
            <p:spPr>
              <a:xfrm rot="20394665">
                <a:off x="3508390" y="1841803"/>
                <a:ext cx="274320" cy="274320"/>
              </a:xfrm>
              <a:prstGeom prst="ellipse">
                <a:avLst/>
              </a:prstGeom>
              <a:ln w="38100">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4D5D587-5B52-DBF7-E2D2-4BDB660092D7}"/>
                  </a:ext>
                </a:extLst>
              </p:cNvPr>
              <p:cNvSpPr/>
              <p:nvPr/>
            </p:nvSpPr>
            <p:spPr>
              <a:xfrm rot="1197134">
                <a:off x="3502319" y="4853044"/>
                <a:ext cx="274320" cy="274320"/>
              </a:xfrm>
              <a:prstGeom prst="ellipse">
                <a:avLst/>
              </a:prstGeom>
              <a:solidFill>
                <a:schemeClr val="bg1">
                  <a:lumMod val="50000"/>
                </a:schemeClr>
              </a:solidFill>
              <a:ln w="38100">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1E1A76E0-D75C-BED3-ABC5-984CF010BDD4}"/>
                </a:ext>
              </a:extLst>
            </p:cNvPr>
            <p:cNvGrpSpPr/>
            <p:nvPr/>
          </p:nvGrpSpPr>
          <p:grpSpPr>
            <a:xfrm>
              <a:off x="6838846" y="3207149"/>
              <a:ext cx="3317055" cy="500064"/>
              <a:chOff x="5863829" y="1264443"/>
              <a:chExt cx="3317055" cy="500064"/>
            </a:xfrm>
          </p:grpSpPr>
          <p:sp>
            <p:nvSpPr>
              <p:cNvPr id="74" name="Arrow: Pentagon 50">
                <a:extLst>
                  <a:ext uri="{FF2B5EF4-FFF2-40B4-BE49-F238E27FC236}">
                    <a16:creationId xmlns:a16="http://schemas.microsoft.com/office/drawing/2014/main" id="{3F2A88F2-46E8-709A-7D65-EDA7CAFCCF2F}"/>
                  </a:ext>
                </a:extLst>
              </p:cNvPr>
              <p:cNvSpPr/>
              <p:nvPr/>
            </p:nvSpPr>
            <p:spPr>
              <a:xfrm>
                <a:off x="6108373" y="1264443"/>
                <a:ext cx="3072511" cy="500062"/>
              </a:xfrm>
              <a:prstGeom prst="homePlat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gn="ctr"/>
                <a:endParaRPr lang="en-US" sz="1600">
                  <a:solidFill>
                    <a:schemeClr val="tx1"/>
                  </a:solidFill>
                  <a:latin typeface="Times New Roman"/>
                  <a:ea typeface="+mn-lt"/>
                  <a:cs typeface="+mn-lt"/>
                </a:endParaRPr>
              </a:p>
              <a:p>
                <a:pPr algn="ctr"/>
                <a:r>
                  <a:rPr lang="en-US" sz="1600">
                    <a:solidFill>
                      <a:schemeClr val="tx1"/>
                    </a:solidFill>
                    <a:latin typeface="Times New Roman"/>
                    <a:ea typeface="+mn-lt"/>
                    <a:cs typeface="+mn-lt"/>
                  </a:rPr>
                  <a:t>Focus on a Niche</a:t>
                </a:r>
              </a:p>
              <a:p>
                <a:pPr algn="ctr"/>
                <a:endParaRPr lang="en-US" sz="1600">
                  <a:solidFill>
                    <a:schemeClr val="tx1"/>
                  </a:solidFill>
                  <a:latin typeface="Times New Roman"/>
                  <a:cs typeface="Big Caslon Medium" panose="02000603090000020003" pitchFamily="2" charset="-79"/>
                </a:endParaRPr>
              </a:p>
            </p:txBody>
          </p:sp>
          <p:sp>
            <p:nvSpPr>
              <p:cNvPr id="75" name="Diamond 74">
                <a:extLst>
                  <a:ext uri="{FF2B5EF4-FFF2-40B4-BE49-F238E27FC236}">
                    <a16:creationId xmlns:a16="http://schemas.microsoft.com/office/drawing/2014/main" id="{3276BB2D-249B-75E1-FF59-BADBA691CE9F}"/>
                  </a:ext>
                </a:extLst>
              </p:cNvPr>
              <p:cNvSpPr/>
              <p:nvPr/>
            </p:nvSpPr>
            <p:spPr>
              <a:xfrm>
                <a:off x="5863829" y="1264444"/>
                <a:ext cx="500063" cy="500063"/>
              </a:xfrm>
              <a:prstGeom prst="diamond">
                <a:avLst/>
              </a:prstGeom>
              <a:solidFill>
                <a:schemeClr val="accent4"/>
              </a:solidFill>
              <a:ln>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544068">
                  <a:spcAft>
                    <a:spcPts val="600"/>
                  </a:spcAft>
                </a:pPr>
                <a:r>
                  <a:rPr lang="en-US" sz="1666" kern="1200">
                    <a:solidFill>
                      <a:schemeClr val="lt1"/>
                    </a:solidFill>
                    <a:latin typeface="+mn-lt"/>
                    <a:ea typeface="+mn-ea"/>
                    <a:cs typeface="+mn-cs"/>
                  </a:rPr>
                  <a:t>4</a:t>
                </a:r>
                <a:endParaRPr lang="en-US" sz="1400"/>
              </a:p>
            </p:txBody>
          </p:sp>
        </p:grpSp>
        <p:grpSp>
          <p:nvGrpSpPr>
            <p:cNvPr id="59" name="Group 58">
              <a:extLst>
                <a:ext uri="{FF2B5EF4-FFF2-40B4-BE49-F238E27FC236}">
                  <a16:creationId xmlns:a16="http://schemas.microsoft.com/office/drawing/2014/main" id="{73DC8196-D2EE-4DC3-D30D-AD28B4D83F06}"/>
                </a:ext>
              </a:extLst>
            </p:cNvPr>
            <p:cNvGrpSpPr/>
            <p:nvPr/>
          </p:nvGrpSpPr>
          <p:grpSpPr>
            <a:xfrm>
              <a:off x="6839006" y="3903604"/>
              <a:ext cx="3317055" cy="500064"/>
              <a:chOff x="5863829" y="1264443"/>
              <a:chExt cx="3317055" cy="500064"/>
            </a:xfrm>
          </p:grpSpPr>
          <p:sp>
            <p:nvSpPr>
              <p:cNvPr id="72" name="Arrow: Pentagon 58">
                <a:extLst>
                  <a:ext uri="{FF2B5EF4-FFF2-40B4-BE49-F238E27FC236}">
                    <a16:creationId xmlns:a16="http://schemas.microsoft.com/office/drawing/2014/main" id="{5AA50638-85DC-ED25-FD2D-9B5B8CDA0B77}"/>
                  </a:ext>
                </a:extLst>
              </p:cNvPr>
              <p:cNvSpPr/>
              <p:nvPr/>
            </p:nvSpPr>
            <p:spPr>
              <a:xfrm>
                <a:off x="6108373" y="1264443"/>
                <a:ext cx="3072511" cy="500062"/>
              </a:xfrm>
              <a:prstGeom prst="homePlat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gn="ctr"/>
                <a:endParaRPr lang="en-US" sz="1600">
                  <a:solidFill>
                    <a:schemeClr val="tx2"/>
                  </a:solidFill>
                  <a:latin typeface="Times New Roman"/>
                  <a:ea typeface="+mn-lt"/>
                  <a:cs typeface="+mn-lt"/>
                </a:endParaRPr>
              </a:p>
              <a:p>
                <a:pPr algn="ctr"/>
                <a:r>
                  <a:rPr lang="en-US" sz="1600">
                    <a:solidFill>
                      <a:schemeClr val="tx2"/>
                    </a:solidFill>
                    <a:latin typeface="Times New Roman"/>
                    <a:ea typeface="+mn-lt"/>
                    <a:cs typeface="+mn-lt"/>
                  </a:rPr>
                  <a:t>Sales and Earnings</a:t>
                </a:r>
              </a:p>
              <a:p>
                <a:pPr algn="ctr"/>
                <a:endParaRPr lang="en-US" sz="1600">
                  <a:solidFill>
                    <a:schemeClr val="tx1"/>
                  </a:solidFill>
                  <a:latin typeface="Times New Roman" panose="02020603050405020304" pitchFamily="18" charset="0"/>
                  <a:cs typeface="Times New Roman" panose="02020603050405020304" pitchFamily="18" charset="0"/>
                </a:endParaRPr>
              </a:p>
            </p:txBody>
          </p:sp>
          <p:sp>
            <p:nvSpPr>
              <p:cNvPr id="73" name="Diamond 72">
                <a:extLst>
                  <a:ext uri="{FF2B5EF4-FFF2-40B4-BE49-F238E27FC236}">
                    <a16:creationId xmlns:a16="http://schemas.microsoft.com/office/drawing/2014/main" id="{EE2A62AE-38E6-CBFA-AEFD-BD1227F1F6EA}"/>
                  </a:ext>
                </a:extLst>
              </p:cNvPr>
              <p:cNvSpPr/>
              <p:nvPr/>
            </p:nvSpPr>
            <p:spPr>
              <a:xfrm>
                <a:off x="5863829" y="1264444"/>
                <a:ext cx="500063" cy="500063"/>
              </a:xfrm>
              <a:prstGeom prst="diamond">
                <a:avLst/>
              </a:prstGeom>
              <a:solidFill>
                <a:schemeClr val="accent5"/>
              </a:solidFill>
              <a:ln>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544068">
                  <a:spcAft>
                    <a:spcPts val="600"/>
                  </a:spcAft>
                </a:pPr>
                <a:r>
                  <a:rPr lang="en-US" sz="1666" kern="1200">
                    <a:solidFill>
                      <a:schemeClr val="lt1"/>
                    </a:solidFill>
                    <a:latin typeface="+mn-lt"/>
                    <a:ea typeface="+mn-ea"/>
                    <a:cs typeface="+mn-cs"/>
                  </a:rPr>
                  <a:t>5</a:t>
                </a:r>
                <a:endParaRPr lang="en-US" sz="1400"/>
              </a:p>
            </p:txBody>
          </p:sp>
        </p:grpSp>
        <p:grpSp>
          <p:nvGrpSpPr>
            <p:cNvPr id="60" name="Group 59">
              <a:extLst>
                <a:ext uri="{FF2B5EF4-FFF2-40B4-BE49-F238E27FC236}">
                  <a16:creationId xmlns:a16="http://schemas.microsoft.com/office/drawing/2014/main" id="{33106176-D980-C10F-E51C-49D155929D16}"/>
                </a:ext>
              </a:extLst>
            </p:cNvPr>
            <p:cNvGrpSpPr/>
            <p:nvPr/>
          </p:nvGrpSpPr>
          <p:grpSpPr>
            <a:xfrm>
              <a:off x="6839166" y="4600059"/>
              <a:ext cx="3317055" cy="500064"/>
              <a:chOff x="5863829" y="1264443"/>
              <a:chExt cx="3317055" cy="500064"/>
            </a:xfrm>
          </p:grpSpPr>
          <p:sp>
            <p:nvSpPr>
              <p:cNvPr id="70" name="Arrow: Pentagon 61">
                <a:extLst>
                  <a:ext uri="{FF2B5EF4-FFF2-40B4-BE49-F238E27FC236}">
                    <a16:creationId xmlns:a16="http://schemas.microsoft.com/office/drawing/2014/main" id="{80FCBA80-B83A-5CB3-56B3-207C8E619948}"/>
                  </a:ext>
                </a:extLst>
              </p:cNvPr>
              <p:cNvSpPr/>
              <p:nvPr/>
            </p:nvSpPr>
            <p:spPr>
              <a:xfrm>
                <a:off x="6108373" y="1264443"/>
                <a:ext cx="3072511" cy="500062"/>
              </a:xfrm>
              <a:prstGeom prst="homePlat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gn="ctr"/>
                <a:endParaRPr lang="en-US" sz="1600">
                  <a:solidFill>
                    <a:schemeClr val="tx1"/>
                  </a:solidFill>
                  <a:latin typeface="Times New Roman"/>
                  <a:cs typeface="Times New Roman"/>
                </a:endParaRPr>
              </a:p>
              <a:p>
                <a:pPr algn="ctr"/>
                <a:r>
                  <a:rPr lang="en-US" sz="1600">
                    <a:solidFill>
                      <a:schemeClr val="tx1"/>
                    </a:solidFill>
                    <a:latin typeface="Times New Roman"/>
                    <a:cs typeface="Times New Roman"/>
                  </a:rPr>
                  <a:t>  Top 10 Country/Region/State with the most orders </a:t>
                </a:r>
                <a:endParaRPr lang="en-US">
                  <a:solidFill>
                    <a:schemeClr val="tx1"/>
                  </a:solidFill>
                </a:endParaRPr>
              </a:p>
              <a:p>
                <a:pPr algn="ctr"/>
                <a:endParaRPr lang="en-US" sz="1600">
                  <a:solidFill>
                    <a:schemeClr val="tx1"/>
                  </a:solidFill>
                  <a:latin typeface="Times New Roman"/>
                  <a:cs typeface="Times New Roman" panose="02020603050405020304" pitchFamily="18" charset="0"/>
                </a:endParaRPr>
              </a:p>
            </p:txBody>
          </p:sp>
          <p:sp>
            <p:nvSpPr>
              <p:cNvPr id="71" name="Diamond 70">
                <a:extLst>
                  <a:ext uri="{FF2B5EF4-FFF2-40B4-BE49-F238E27FC236}">
                    <a16:creationId xmlns:a16="http://schemas.microsoft.com/office/drawing/2014/main" id="{2FE4C48B-FA49-7509-2374-862CBCBD0C2B}"/>
                  </a:ext>
                </a:extLst>
              </p:cNvPr>
              <p:cNvSpPr/>
              <p:nvPr/>
            </p:nvSpPr>
            <p:spPr>
              <a:xfrm>
                <a:off x="5863829" y="1264444"/>
                <a:ext cx="500063" cy="500063"/>
              </a:xfrm>
              <a:prstGeom prst="diamond">
                <a:avLst/>
              </a:prstGeom>
              <a:solidFill>
                <a:schemeClr val="accent6"/>
              </a:solidFill>
              <a:ln>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544068">
                  <a:spcAft>
                    <a:spcPts val="600"/>
                  </a:spcAft>
                </a:pPr>
                <a:r>
                  <a:rPr lang="en-US" sz="1666" kern="1200">
                    <a:solidFill>
                      <a:schemeClr val="lt1"/>
                    </a:solidFill>
                    <a:latin typeface="+mn-lt"/>
                    <a:ea typeface="+mn-ea"/>
                    <a:cs typeface="+mn-cs"/>
                  </a:rPr>
                  <a:t>6</a:t>
                </a:r>
                <a:endParaRPr lang="en-US" sz="1400"/>
              </a:p>
            </p:txBody>
          </p:sp>
        </p:grpSp>
        <p:grpSp>
          <p:nvGrpSpPr>
            <p:cNvPr id="61" name="Group 60">
              <a:extLst>
                <a:ext uri="{FF2B5EF4-FFF2-40B4-BE49-F238E27FC236}">
                  <a16:creationId xmlns:a16="http://schemas.microsoft.com/office/drawing/2014/main" id="{7BE6E12B-07A8-F38B-4AA3-CBC6E0A99B22}"/>
                </a:ext>
              </a:extLst>
            </p:cNvPr>
            <p:cNvGrpSpPr/>
            <p:nvPr/>
          </p:nvGrpSpPr>
          <p:grpSpPr>
            <a:xfrm>
              <a:off x="6839326" y="5296513"/>
              <a:ext cx="3317055" cy="500064"/>
              <a:chOff x="5863829" y="1264443"/>
              <a:chExt cx="3317055" cy="500064"/>
            </a:xfrm>
          </p:grpSpPr>
          <p:sp>
            <p:nvSpPr>
              <p:cNvPr id="68" name="Arrow: Pentagon 64">
                <a:extLst>
                  <a:ext uri="{FF2B5EF4-FFF2-40B4-BE49-F238E27FC236}">
                    <a16:creationId xmlns:a16="http://schemas.microsoft.com/office/drawing/2014/main" id="{51E59B3F-9C69-0620-6B19-838F00F01F89}"/>
                  </a:ext>
                </a:extLst>
              </p:cNvPr>
              <p:cNvSpPr/>
              <p:nvPr/>
            </p:nvSpPr>
            <p:spPr>
              <a:xfrm>
                <a:off x="6108373" y="1264443"/>
                <a:ext cx="3072511" cy="500062"/>
              </a:xfrm>
              <a:prstGeom prst="homePlat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gn="ctr"/>
                <a:endParaRPr lang="en-US" sz="1600">
                  <a:solidFill>
                    <a:schemeClr val="tx1"/>
                  </a:solidFill>
                  <a:latin typeface="Times New Roman"/>
                  <a:ea typeface="+mn-lt"/>
                  <a:cs typeface="+mn-lt"/>
                </a:endParaRPr>
              </a:p>
              <a:p>
                <a:pPr algn="ctr"/>
                <a:r>
                  <a:rPr lang="en-US" sz="1600">
                    <a:solidFill>
                      <a:schemeClr val="tx1"/>
                    </a:solidFill>
                    <a:latin typeface="Times New Roman"/>
                    <a:ea typeface="+mn-lt"/>
                    <a:cs typeface="+mn-lt"/>
                  </a:rPr>
                  <a:t>Customer Traffic &amp; Discounts</a:t>
                </a:r>
                <a:endParaRPr lang="en-US">
                  <a:solidFill>
                    <a:schemeClr val="tx1"/>
                  </a:solidFill>
                  <a:latin typeface="Times New Roman"/>
                  <a:cs typeface="Times New Roman"/>
                </a:endParaRPr>
              </a:p>
              <a:p>
                <a:pPr algn="ctr"/>
                <a:endParaRPr lang="en-US" sz="1600">
                  <a:solidFill>
                    <a:schemeClr val="tx1"/>
                  </a:solidFill>
                  <a:latin typeface="Times New Roman" panose="02020603050405020304" pitchFamily="18" charset="0"/>
                  <a:cs typeface="Times New Roman" panose="02020603050405020304" pitchFamily="18" charset="0"/>
                </a:endParaRPr>
              </a:p>
            </p:txBody>
          </p:sp>
          <p:sp>
            <p:nvSpPr>
              <p:cNvPr id="69" name="Diamond 68">
                <a:extLst>
                  <a:ext uri="{FF2B5EF4-FFF2-40B4-BE49-F238E27FC236}">
                    <a16:creationId xmlns:a16="http://schemas.microsoft.com/office/drawing/2014/main" id="{FC193AF0-A91B-A5DC-2407-6636C4216589}"/>
                  </a:ext>
                </a:extLst>
              </p:cNvPr>
              <p:cNvSpPr/>
              <p:nvPr/>
            </p:nvSpPr>
            <p:spPr>
              <a:xfrm>
                <a:off x="5863829" y="1264444"/>
                <a:ext cx="500063" cy="500063"/>
              </a:xfrm>
              <a:prstGeom prst="diamond">
                <a:avLst/>
              </a:prstGeom>
              <a:solidFill>
                <a:schemeClr val="bg1">
                  <a:lumMod val="50000"/>
                </a:schemeClr>
              </a:solidFill>
              <a:ln>
                <a:noFill/>
              </a:ln>
              <a:effectLst>
                <a:outerShdw blurRad="101600" dist="508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defTabSz="544068">
                  <a:spcAft>
                    <a:spcPts val="600"/>
                  </a:spcAft>
                </a:pPr>
                <a:r>
                  <a:rPr lang="en-US" sz="1666" kern="1200">
                    <a:solidFill>
                      <a:schemeClr val="lt1"/>
                    </a:solidFill>
                    <a:latin typeface="+mn-lt"/>
                    <a:ea typeface="+mn-ea"/>
                    <a:cs typeface="+mn-cs"/>
                  </a:rPr>
                  <a:t>7</a:t>
                </a:r>
                <a:endParaRPr lang="en-US" sz="1400"/>
              </a:p>
            </p:txBody>
          </p:sp>
        </p:grpSp>
        <p:grpSp>
          <p:nvGrpSpPr>
            <p:cNvPr id="62" name="Group 61">
              <a:extLst>
                <a:ext uri="{FF2B5EF4-FFF2-40B4-BE49-F238E27FC236}">
                  <a16:creationId xmlns:a16="http://schemas.microsoft.com/office/drawing/2014/main" id="{BA52E0E3-2B1E-5785-C84F-FD26D8AFF7E4}"/>
                </a:ext>
              </a:extLst>
            </p:cNvPr>
            <p:cNvGrpSpPr/>
            <p:nvPr/>
          </p:nvGrpSpPr>
          <p:grpSpPr>
            <a:xfrm>
              <a:off x="6838526" y="1814240"/>
              <a:ext cx="3317055" cy="500064"/>
              <a:chOff x="5863829" y="1264443"/>
              <a:chExt cx="3317055" cy="500064"/>
            </a:xfrm>
          </p:grpSpPr>
          <p:sp>
            <p:nvSpPr>
              <p:cNvPr id="66" name="Arrow: Pentagon 67">
                <a:extLst>
                  <a:ext uri="{FF2B5EF4-FFF2-40B4-BE49-F238E27FC236}">
                    <a16:creationId xmlns:a16="http://schemas.microsoft.com/office/drawing/2014/main" id="{A940AA68-7534-C4E7-7ED5-686E8C5541B9}"/>
                  </a:ext>
                </a:extLst>
              </p:cNvPr>
              <p:cNvSpPr/>
              <p:nvPr/>
            </p:nvSpPr>
            <p:spPr>
              <a:xfrm>
                <a:off x="6108373" y="1264443"/>
                <a:ext cx="3072511" cy="500062"/>
              </a:xfrm>
              <a:prstGeom prst="homePlat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274320" tIns="45720" rIns="91440" bIns="45720" rtlCol="0" anchor="ctr"/>
              <a:lstStyle/>
              <a:p>
                <a:pPr algn="ctr" defTabSz="544068"/>
                <a:endParaRPr lang="en-US" sz="1600">
                  <a:solidFill>
                    <a:schemeClr val="tx1"/>
                  </a:solidFill>
                  <a:latin typeface="Times New Roman"/>
                  <a:ea typeface="+mn-lt"/>
                  <a:cs typeface="+mn-lt"/>
                </a:endParaRPr>
              </a:p>
              <a:p>
                <a:pPr algn="ctr" defTabSz="544068"/>
                <a:r>
                  <a:rPr lang="en-US" sz="1600">
                    <a:solidFill>
                      <a:schemeClr val="tx1"/>
                    </a:solidFill>
                    <a:latin typeface="Times New Roman"/>
                    <a:ea typeface="+mn-lt"/>
                    <a:cs typeface="+mn-lt"/>
                  </a:rPr>
                  <a:t>Data Preparation</a:t>
                </a:r>
              </a:p>
              <a:p>
                <a:pPr algn="ctr" defTabSz="544068">
                  <a:spcAft>
                    <a:spcPts val="600"/>
                  </a:spcAft>
                </a:pPr>
                <a:endParaRPr lang="en-US" sz="1600">
                  <a:solidFill>
                    <a:schemeClr val="tx1"/>
                  </a:solidFill>
                  <a:latin typeface="Times New Roman" panose="02020603050405020304" pitchFamily="18" charset="0"/>
                  <a:cs typeface="Times New Roman" panose="02020603050405020304" pitchFamily="18" charset="0"/>
                </a:endParaRPr>
              </a:p>
            </p:txBody>
          </p:sp>
          <p:sp>
            <p:nvSpPr>
              <p:cNvPr id="67" name="Diamond 66">
                <a:extLst>
                  <a:ext uri="{FF2B5EF4-FFF2-40B4-BE49-F238E27FC236}">
                    <a16:creationId xmlns:a16="http://schemas.microsoft.com/office/drawing/2014/main" id="{7C33F892-2628-7C7C-6877-9ABD09BF0329}"/>
                  </a:ext>
                </a:extLst>
              </p:cNvPr>
              <p:cNvSpPr/>
              <p:nvPr/>
            </p:nvSpPr>
            <p:spPr>
              <a:xfrm>
                <a:off x="5863829" y="1264444"/>
                <a:ext cx="500063" cy="500063"/>
              </a:xfrm>
              <a:prstGeom prst="diamond">
                <a:avLst/>
              </a:prstGeom>
              <a:solidFill>
                <a:schemeClr val="accent2"/>
              </a:solidFill>
              <a:ln>
                <a:noFill/>
              </a:ln>
              <a:effectLst>
                <a:outerShdw blurRad="101600" dist="508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91440" rtlCol="0" anchor="ctr"/>
              <a:lstStyle/>
              <a:p>
                <a:pPr algn="ctr" defTabSz="544068">
                  <a:spcAft>
                    <a:spcPts val="600"/>
                  </a:spcAft>
                </a:pPr>
                <a:r>
                  <a:rPr lang="en-US" sz="1666" kern="1200">
                    <a:solidFill>
                      <a:schemeClr val="lt1"/>
                    </a:solidFill>
                    <a:latin typeface="+mn-lt"/>
                    <a:ea typeface="+mn-ea"/>
                    <a:cs typeface="+mn-cs"/>
                  </a:rPr>
                  <a:t>2</a:t>
                </a:r>
                <a:endParaRPr lang="en-US" sz="1400"/>
              </a:p>
            </p:txBody>
          </p:sp>
        </p:grpSp>
        <p:grpSp>
          <p:nvGrpSpPr>
            <p:cNvPr id="63" name="Group 62">
              <a:extLst>
                <a:ext uri="{FF2B5EF4-FFF2-40B4-BE49-F238E27FC236}">
                  <a16:creationId xmlns:a16="http://schemas.microsoft.com/office/drawing/2014/main" id="{83DB3CAA-0FD5-6314-7DBB-C35B4BD59090}"/>
                </a:ext>
              </a:extLst>
            </p:cNvPr>
            <p:cNvGrpSpPr/>
            <p:nvPr/>
          </p:nvGrpSpPr>
          <p:grpSpPr>
            <a:xfrm>
              <a:off x="6838686" y="2510694"/>
              <a:ext cx="3317055" cy="500064"/>
              <a:chOff x="5863829" y="1264443"/>
              <a:chExt cx="3317055" cy="500064"/>
            </a:xfrm>
          </p:grpSpPr>
          <p:sp>
            <p:nvSpPr>
              <p:cNvPr id="64" name="Arrow: Pentagon 70">
                <a:extLst>
                  <a:ext uri="{FF2B5EF4-FFF2-40B4-BE49-F238E27FC236}">
                    <a16:creationId xmlns:a16="http://schemas.microsoft.com/office/drawing/2014/main" id="{CD005BA6-A789-F56C-CFC9-64D3361CE71A}"/>
                  </a:ext>
                </a:extLst>
              </p:cNvPr>
              <p:cNvSpPr/>
              <p:nvPr/>
            </p:nvSpPr>
            <p:spPr>
              <a:xfrm>
                <a:off x="6108373" y="1264443"/>
                <a:ext cx="3072511" cy="500062"/>
              </a:xfrm>
              <a:prstGeom prst="homePlat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algn="ctr" defTabSz="544068"/>
                <a:r>
                  <a:rPr lang="en-US" sz="1600">
                    <a:solidFill>
                      <a:schemeClr val="tx1"/>
                    </a:solidFill>
                    <a:latin typeface="Times New Roman"/>
                    <a:cs typeface="Times"/>
                  </a:rPr>
                  <a:t>Which Category and Item sells the most ?</a:t>
                </a:r>
              </a:p>
            </p:txBody>
          </p:sp>
          <p:sp>
            <p:nvSpPr>
              <p:cNvPr id="65" name="Diamond 64">
                <a:extLst>
                  <a:ext uri="{FF2B5EF4-FFF2-40B4-BE49-F238E27FC236}">
                    <a16:creationId xmlns:a16="http://schemas.microsoft.com/office/drawing/2014/main" id="{8AFD13CF-8FF4-DF20-B1BC-A2A252510F19}"/>
                  </a:ext>
                </a:extLst>
              </p:cNvPr>
              <p:cNvSpPr/>
              <p:nvPr/>
            </p:nvSpPr>
            <p:spPr>
              <a:xfrm>
                <a:off x="5863829" y="1264444"/>
                <a:ext cx="500063" cy="500063"/>
              </a:xfrm>
              <a:prstGeom prst="diamond">
                <a:avLst/>
              </a:prstGeom>
              <a:solidFill>
                <a:schemeClr val="accent3"/>
              </a:solidFill>
              <a:ln>
                <a:noFill/>
              </a:ln>
              <a:effectLst>
                <a:outerShdw blurRad="101600" dist="508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91440" rtlCol="0" anchor="ctr"/>
              <a:lstStyle/>
              <a:p>
                <a:pPr algn="ctr" defTabSz="544068">
                  <a:spcAft>
                    <a:spcPts val="600"/>
                  </a:spcAft>
                </a:pPr>
                <a:r>
                  <a:rPr lang="en-US" sz="1666" kern="1200">
                    <a:solidFill>
                      <a:schemeClr val="lt1"/>
                    </a:solidFill>
                    <a:latin typeface="+mn-lt"/>
                    <a:ea typeface="+mn-ea"/>
                    <a:cs typeface="+mn-cs"/>
                  </a:rPr>
                  <a:t>3</a:t>
                </a:r>
                <a:endParaRPr lang="en-US" sz="1400"/>
              </a:p>
            </p:txBody>
          </p:sp>
        </p:grpSp>
      </p:grpSp>
    </p:spTree>
    <p:extLst>
      <p:ext uri="{BB962C8B-B14F-4D97-AF65-F5344CB8AC3E}">
        <p14:creationId xmlns:p14="http://schemas.microsoft.com/office/powerpoint/2010/main" val="3682116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Triangle 2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F5A478-BE6B-1803-DEC3-FA90680C72B0}"/>
              </a:ext>
            </a:extLst>
          </p:cNvPr>
          <p:cNvSpPr>
            <a:spLocks noGrp="1"/>
          </p:cNvSpPr>
          <p:nvPr>
            <p:ph type="title"/>
          </p:nvPr>
        </p:nvSpPr>
        <p:spPr>
          <a:xfrm>
            <a:off x="1075767" y="1188637"/>
            <a:ext cx="2988234" cy="4480726"/>
          </a:xfrm>
        </p:spPr>
        <p:txBody>
          <a:bodyPr>
            <a:normAutofit/>
          </a:bodyPr>
          <a:lstStyle/>
          <a:p>
            <a:pPr algn="ctr"/>
            <a:r>
              <a:rPr lang="en-US" sz="4100">
                <a:latin typeface="Times New Roman"/>
                <a:cs typeface="Times New Roman"/>
              </a:rPr>
              <a:t>Suggestions to </a:t>
            </a:r>
            <a:r>
              <a:rPr lang="en-US" sz="4100">
                <a:latin typeface="Times New Roman"/>
                <a:ea typeface="+mj-lt"/>
                <a:cs typeface="+mj-lt"/>
              </a:rPr>
              <a:t>improve this year’s performance</a:t>
            </a:r>
            <a:endParaRPr lang="en-US"/>
          </a:p>
        </p:txBody>
      </p:sp>
      <p:cxnSp>
        <p:nvCxnSpPr>
          <p:cNvPr id="28" name="Straight Connector 27">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4891F0E-1ACE-B1D7-A42C-0DCBA8589822}"/>
              </a:ext>
            </a:extLst>
          </p:cNvPr>
          <p:cNvSpPr>
            <a:spLocks noGrp="1"/>
          </p:cNvSpPr>
          <p:nvPr>
            <p:ph idx="1"/>
          </p:nvPr>
        </p:nvSpPr>
        <p:spPr>
          <a:xfrm>
            <a:off x="5255260" y="1648870"/>
            <a:ext cx="4702848" cy="3560260"/>
          </a:xfrm>
        </p:spPr>
        <p:txBody>
          <a:bodyPr vert="horz" lIns="91440" tIns="45720" rIns="91440" bIns="45720" rtlCol="0" anchor="ctr">
            <a:normAutofit/>
          </a:bodyPr>
          <a:lstStyle/>
          <a:p>
            <a:pPr marL="0" indent="0">
              <a:buNone/>
            </a:pPr>
            <a:r>
              <a:rPr lang="en-US" sz="2400">
                <a:latin typeface="Times New Roman"/>
                <a:cs typeface="Times New Roman"/>
              </a:rPr>
              <a:t>Data Source consists of a database with these notable tables...</a:t>
            </a:r>
          </a:p>
          <a:p>
            <a:r>
              <a:rPr lang="en-US" sz="2400">
                <a:latin typeface="Times New Roman"/>
                <a:cs typeface="Times New Roman"/>
              </a:rPr>
              <a:t>Customer Data</a:t>
            </a:r>
          </a:p>
          <a:p>
            <a:r>
              <a:rPr lang="en-US" sz="2400">
                <a:latin typeface="Times New Roman"/>
                <a:cs typeface="Times New Roman"/>
              </a:rPr>
              <a:t>Main Table</a:t>
            </a:r>
          </a:p>
          <a:p>
            <a:r>
              <a:rPr lang="en-US" sz="2400">
                <a:latin typeface="Times New Roman"/>
                <a:cs typeface="Times New Roman"/>
              </a:rPr>
              <a:t>Order Data</a:t>
            </a:r>
          </a:p>
          <a:p>
            <a:r>
              <a:rPr lang="en-US" sz="2400">
                <a:latin typeface="Times New Roman"/>
                <a:cs typeface="Times New Roman"/>
              </a:rPr>
              <a:t>Product Data</a:t>
            </a:r>
          </a:p>
          <a:p>
            <a:r>
              <a:rPr lang="en-US" sz="2400">
                <a:latin typeface="Times New Roman"/>
                <a:cs typeface="Times New Roman"/>
              </a:rPr>
              <a:t>Shipping Data</a:t>
            </a:r>
          </a:p>
          <a:p>
            <a:pPr marL="0" indent="0">
              <a:buNone/>
            </a:pPr>
            <a:endParaRPr lang="en-US" sz="2400">
              <a:latin typeface="Times New Roman"/>
              <a:cs typeface="Times New Roman"/>
            </a:endParaRPr>
          </a:p>
        </p:txBody>
      </p:sp>
    </p:spTree>
    <p:extLst>
      <p:ext uri="{BB962C8B-B14F-4D97-AF65-F5344CB8AC3E}">
        <p14:creationId xmlns:p14="http://schemas.microsoft.com/office/powerpoint/2010/main" val="3665152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F2972-CEED-3BED-39EA-3885305E21B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Data Preparation</a:t>
            </a:r>
          </a:p>
        </p:txBody>
      </p:sp>
      <p:graphicFrame>
        <p:nvGraphicFramePr>
          <p:cNvPr id="5" name="Content Placeholder 2">
            <a:extLst>
              <a:ext uri="{FF2B5EF4-FFF2-40B4-BE49-F238E27FC236}">
                <a16:creationId xmlns:a16="http://schemas.microsoft.com/office/drawing/2014/main" id="{B3229C73-A37F-B827-38BD-59478C52D5D0}"/>
              </a:ext>
            </a:extLst>
          </p:cNvPr>
          <p:cNvGraphicFramePr>
            <a:graphicFrameLocks noGrp="1"/>
          </p:cNvGraphicFramePr>
          <p:nvPr>
            <p:ph idx="1"/>
            <p:extLst>
              <p:ext uri="{D42A27DB-BD31-4B8C-83A1-F6EECF244321}">
                <p14:modId xmlns:p14="http://schemas.microsoft.com/office/powerpoint/2010/main" val="193681253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0907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Blue artificial intelligence Technology Background HD 17744080 Stock Photo  at Vecteezy">
            <a:extLst>
              <a:ext uri="{FF2B5EF4-FFF2-40B4-BE49-F238E27FC236}">
                <a16:creationId xmlns:a16="http://schemas.microsoft.com/office/drawing/2014/main" id="{D20B6D56-E7C7-EBEF-7D5D-D443FBE92A2F}"/>
              </a:ext>
            </a:extLst>
          </p:cNvPr>
          <p:cNvPicPr>
            <a:picLocks noChangeAspect="1" noChangeArrowheads="1"/>
          </p:cNvPicPr>
          <p:nvPr/>
        </p:nvPicPr>
        <p:blipFill rotWithShape="1">
          <a:blip r:embed="rId3">
            <a:alphaModFix amt="65000"/>
            <a:extLst>
              <a:ext uri="{28A0092B-C50C-407E-A947-70E740481C1C}">
                <a14:useLocalDpi xmlns:a14="http://schemas.microsoft.com/office/drawing/2010/main" val="0"/>
              </a:ext>
            </a:extLst>
          </a:blip>
          <a:srcRect l="8340" r="8340"/>
          <a:stretch/>
        </p:blipFill>
        <p:spPr bwMode="auto">
          <a:xfrm>
            <a:off x="0" y="0"/>
            <a:ext cx="12192000" cy="6858000"/>
          </a:xfrm>
          <a:prstGeom prst="rect">
            <a:avLst/>
          </a:prstGeom>
          <a:solidFill>
            <a:schemeClr val="tx1">
              <a:alpha val="82000"/>
            </a:schemeClr>
          </a:solidFill>
        </p:spPr>
      </p:pic>
      <p:pic>
        <p:nvPicPr>
          <p:cNvPr id="4" name="Picture 3" descr="A screenshot of a computer&#10;&#10;Description automatically generated">
            <a:extLst>
              <a:ext uri="{FF2B5EF4-FFF2-40B4-BE49-F238E27FC236}">
                <a16:creationId xmlns:a16="http://schemas.microsoft.com/office/drawing/2014/main" id="{68599BFC-5458-C2C9-3F3F-432C6F7C9950}"/>
              </a:ext>
            </a:extLst>
          </p:cNvPr>
          <p:cNvPicPr>
            <a:picLocks noChangeAspect="1"/>
          </p:cNvPicPr>
          <p:nvPr/>
        </p:nvPicPr>
        <p:blipFill>
          <a:blip r:embed="rId4"/>
          <a:stretch>
            <a:fillRect/>
          </a:stretch>
        </p:blipFill>
        <p:spPr>
          <a:xfrm>
            <a:off x="6369024" y="729155"/>
            <a:ext cx="5155816" cy="581353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5B93314-3862-7EE6-BA94-1AE3D7015758}"/>
              </a:ext>
            </a:extLst>
          </p:cNvPr>
          <p:cNvPicPr>
            <a:picLocks noChangeAspect="1"/>
          </p:cNvPicPr>
          <p:nvPr/>
        </p:nvPicPr>
        <p:blipFill>
          <a:blip r:embed="rId5"/>
          <a:stretch>
            <a:fillRect/>
          </a:stretch>
        </p:blipFill>
        <p:spPr>
          <a:xfrm>
            <a:off x="530307" y="729154"/>
            <a:ext cx="5567470" cy="5813534"/>
          </a:xfrm>
          <a:prstGeom prst="rect">
            <a:avLst/>
          </a:prstGeom>
        </p:spPr>
      </p:pic>
      <p:grpSp>
        <p:nvGrpSpPr>
          <p:cNvPr id="12" name="Group 11">
            <a:extLst>
              <a:ext uri="{FF2B5EF4-FFF2-40B4-BE49-F238E27FC236}">
                <a16:creationId xmlns:a16="http://schemas.microsoft.com/office/drawing/2014/main" id="{D8E9F36B-BDD0-7A2C-5C7A-766EB53CFEBE}"/>
              </a:ext>
            </a:extLst>
          </p:cNvPr>
          <p:cNvGrpSpPr/>
          <p:nvPr/>
        </p:nvGrpSpPr>
        <p:grpSpPr>
          <a:xfrm>
            <a:off x="3148306" y="138052"/>
            <a:ext cx="5899987" cy="738664"/>
            <a:chOff x="2570237" y="151190"/>
            <a:chExt cx="5739191" cy="738664"/>
          </a:xfrm>
        </p:grpSpPr>
        <p:pic>
          <p:nvPicPr>
            <p:cNvPr id="10" name="Picture 9">
              <a:extLst>
                <a:ext uri="{FF2B5EF4-FFF2-40B4-BE49-F238E27FC236}">
                  <a16:creationId xmlns:a16="http://schemas.microsoft.com/office/drawing/2014/main" id="{11BB9A29-3258-F9E9-8F76-89A1D3139A47}"/>
                </a:ext>
              </a:extLst>
            </p:cNvPr>
            <p:cNvPicPr>
              <a:picLocks noChangeAspect="1"/>
            </p:cNvPicPr>
            <p:nvPr/>
          </p:nvPicPr>
          <p:blipFill>
            <a:blip r:embed="rId6"/>
            <a:stretch>
              <a:fillRect/>
            </a:stretch>
          </p:blipFill>
          <p:spPr>
            <a:xfrm>
              <a:off x="2570237" y="152424"/>
              <a:ext cx="5661486" cy="499483"/>
            </a:xfrm>
            <a:prstGeom prst="rect">
              <a:avLst/>
            </a:prstGeom>
          </p:spPr>
        </p:pic>
        <p:sp>
          <p:nvSpPr>
            <p:cNvPr id="11" name="TextBox 10">
              <a:extLst>
                <a:ext uri="{FF2B5EF4-FFF2-40B4-BE49-F238E27FC236}">
                  <a16:creationId xmlns:a16="http://schemas.microsoft.com/office/drawing/2014/main" id="{56BEB39F-324B-E02A-F435-769206C2F411}"/>
                </a:ext>
              </a:extLst>
            </p:cNvPr>
            <p:cNvSpPr txBox="1"/>
            <p:nvPr/>
          </p:nvSpPr>
          <p:spPr>
            <a:xfrm>
              <a:off x="2673047" y="151190"/>
              <a:ext cx="563638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bg1"/>
                  </a:solidFill>
                  <a:latin typeface="Times"/>
                  <a:ea typeface="+mn-lt"/>
                  <a:cs typeface="+mn-lt"/>
                </a:rPr>
                <a:t>Which Category and Item sells the most ?</a:t>
              </a:r>
            </a:p>
            <a:p>
              <a:pPr algn="l"/>
              <a:endParaRPr lang="en-US">
                <a:solidFill>
                  <a:schemeClr val="bg1"/>
                </a:solidFill>
                <a:latin typeface="Times" pitchFamily="2" charset="0"/>
                <a:cs typeface="Times"/>
              </a:endParaRPr>
            </a:p>
          </p:txBody>
        </p:sp>
      </p:grpSp>
    </p:spTree>
    <p:extLst>
      <p:ext uri="{BB962C8B-B14F-4D97-AF65-F5344CB8AC3E}">
        <p14:creationId xmlns:p14="http://schemas.microsoft.com/office/powerpoint/2010/main" val="2494159186"/>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hold" nodeType="withEffect">
                                  <p:stCondLst>
                                    <p:cond delay="0"/>
                                  </p:stCondLst>
                                  <p:childTnLst>
                                    <p:animScale>
                                      <p:cBhvr>
                                        <p:cTn id="6" dur="2000" fill="hold"/>
                                        <p:tgtEl>
                                          <p:spTgt spid="205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convolutional neural network explained | Algolia">
            <a:extLst>
              <a:ext uri="{FF2B5EF4-FFF2-40B4-BE49-F238E27FC236}">
                <a16:creationId xmlns:a16="http://schemas.microsoft.com/office/drawing/2014/main" id="{59807A8D-DAEB-5E05-7EBD-4334893924D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17" r="617"/>
          <a:stretch/>
        </p:blipFill>
        <p:spPr bwMode="auto">
          <a:xfrm>
            <a:off x="16042"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e chart with different colors&#10;&#10;Description automatically generated">
            <a:extLst>
              <a:ext uri="{FF2B5EF4-FFF2-40B4-BE49-F238E27FC236}">
                <a16:creationId xmlns:a16="http://schemas.microsoft.com/office/drawing/2014/main" id="{56BA5DCF-7A5C-666B-45C1-657C77131FA1}"/>
              </a:ext>
            </a:extLst>
          </p:cNvPr>
          <p:cNvPicPr>
            <a:picLocks noChangeAspect="1"/>
          </p:cNvPicPr>
          <p:nvPr/>
        </p:nvPicPr>
        <p:blipFill>
          <a:blip r:embed="rId4"/>
          <a:stretch>
            <a:fillRect/>
          </a:stretch>
        </p:blipFill>
        <p:spPr>
          <a:xfrm>
            <a:off x="9474" y="2535657"/>
            <a:ext cx="5691820" cy="4322343"/>
          </a:xfrm>
          <a:prstGeom prst="rect">
            <a:avLst/>
          </a:prstGeom>
        </p:spPr>
      </p:pic>
      <p:pic>
        <p:nvPicPr>
          <p:cNvPr id="17" name="Picture 16" descr="A chart of different colored bars&#10;&#10;Description automatically generated">
            <a:extLst>
              <a:ext uri="{FF2B5EF4-FFF2-40B4-BE49-F238E27FC236}">
                <a16:creationId xmlns:a16="http://schemas.microsoft.com/office/drawing/2014/main" id="{4FE2C4D1-B40D-C23F-071B-E8F1581D0C38}"/>
              </a:ext>
            </a:extLst>
          </p:cNvPr>
          <p:cNvPicPr>
            <a:picLocks noChangeAspect="1"/>
          </p:cNvPicPr>
          <p:nvPr/>
        </p:nvPicPr>
        <p:blipFill>
          <a:blip r:embed="rId5"/>
          <a:stretch>
            <a:fillRect/>
          </a:stretch>
        </p:blipFill>
        <p:spPr>
          <a:xfrm>
            <a:off x="5674859" y="2534651"/>
            <a:ext cx="6533944" cy="4324354"/>
          </a:xfrm>
          <a:prstGeom prst="rect">
            <a:avLst/>
          </a:prstGeom>
        </p:spPr>
      </p:pic>
      <p:grpSp>
        <p:nvGrpSpPr>
          <p:cNvPr id="23" name="Group 22">
            <a:extLst>
              <a:ext uri="{FF2B5EF4-FFF2-40B4-BE49-F238E27FC236}">
                <a16:creationId xmlns:a16="http://schemas.microsoft.com/office/drawing/2014/main" id="{CBB0F438-EA1A-E0BF-12F0-71911A090235}"/>
              </a:ext>
            </a:extLst>
          </p:cNvPr>
          <p:cNvGrpSpPr/>
          <p:nvPr/>
        </p:nvGrpSpPr>
        <p:grpSpPr>
          <a:xfrm>
            <a:off x="804333" y="1099429"/>
            <a:ext cx="6906381" cy="885425"/>
            <a:chOff x="804333" y="1099429"/>
            <a:chExt cx="6906381" cy="885425"/>
          </a:xfrm>
        </p:grpSpPr>
        <p:pic>
          <p:nvPicPr>
            <p:cNvPr id="19" name="Picture 18">
              <a:extLst>
                <a:ext uri="{FF2B5EF4-FFF2-40B4-BE49-F238E27FC236}">
                  <a16:creationId xmlns:a16="http://schemas.microsoft.com/office/drawing/2014/main" id="{83C3124B-38E6-8AA3-815A-7E3BDC703A73}"/>
                </a:ext>
              </a:extLst>
            </p:cNvPr>
            <p:cNvPicPr>
              <a:picLocks noChangeAspect="1"/>
            </p:cNvPicPr>
            <p:nvPr/>
          </p:nvPicPr>
          <p:blipFill>
            <a:blip r:embed="rId6"/>
            <a:stretch>
              <a:fillRect/>
            </a:stretch>
          </p:blipFill>
          <p:spPr>
            <a:xfrm flipV="1">
              <a:off x="804333" y="1099429"/>
              <a:ext cx="6906381" cy="885425"/>
            </a:xfrm>
            <a:prstGeom prst="rect">
              <a:avLst/>
            </a:prstGeom>
          </p:spPr>
        </p:pic>
        <p:sp>
          <p:nvSpPr>
            <p:cNvPr id="21" name="TextBox 20">
              <a:extLst>
                <a:ext uri="{FF2B5EF4-FFF2-40B4-BE49-F238E27FC236}">
                  <a16:creationId xmlns:a16="http://schemas.microsoft.com/office/drawing/2014/main" id="{D7BF6A37-0D50-6D05-6458-49E73802D96A}"/>
                </a:ext>
              </a:extLst>
            </p:cNvPr>
            <p:cNvSpPr txBox="1"/>
            <p:nvPr/>
          </p:nvSpPr>
          <p:spPr>
            <a:xfrm>
              <a:off x="804333" y="1112762"/>
              <a:ext cx="6664477" cy="8551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28600" rtl="0">
                <a:buFont typeface="Arial,Sans-Serif"/>
                <a:buChar char="•"/>
              </a:pPr>
              <a:r>
                <a:rPr lang="en-US" sz="1600" baseline="0">
                  <a:solidFill>
                    <a:schemeClr val="bg1"/>
                  </a:solidFill>
                  <a:latin typeface="Times New Roman"/>
                  <a:ea typeface="Arial"/>
                  <a:cs typeface="Arial"/>
                </a:rPr>
                <a:t>Comparison among the Categories showing the most Profitable</a:t>
              </a:r>
              <a:r>
                <a:rPr lang="en-US" sz="1600">
                  <a:solidFill>
                    <a:schemeClr val="bg1"/>
                  </a:solidFill>
                  <a:latin typeface="Times New Roman"/>
                  <a:ea typeface="Arial"/>
                  <a:cs typeface="Arial"/>
                </a:rPr>
                <a:t>​</a:t>
              </a:r>
            </a:p>
            <a:p>
              <a:pPr marL="228600" lvl="0" indent="-228600" rtl="0">
                <a:buFont typeface="Arial,Sans-Serif"/>
                <a:buChar char="•"/>
              </a:pPr>
              <a:endParaRPr lang="en-US" sz="1600">
                <a:solidFill>
                  <a:schemeClr val="bg1"/>
                </a:solidFill>
                <a:latin typeface="Times New Roman"/>
                <a:ea typeface="Arial"/>
                <a:cs typeface="Arial"/>
              </a:endParaRPr>
            </a:p>
            <a:p>
              <a:pPr marL="285750" lvl="0" indent="-228600" rtl="0">
                <a:buFont typeface="Arial,Sans-Serif"/>
                <a:buChar char="•"/>
              </a:pPr>
              <a:r>
                <a:rPr lang="en-US" sz="1600" baseline="0">
                  <a:solidFill>
                    <a:schemeClr val="bg1"/>
                  </a:solidFill>
                  <a:latin typeface="Times New Roman"/>
                  <a:ea typeface="Arial"/>
                  <a:cs typeface="Arial"/>
                </a:rPr>
                <a:t>Top 10 Most Profitable items in that Category to Narrow down our Sales </a:t>
              </a:r>
              <a:r>
                <a:rPr lang="en-US" sz="1600">
                  <a:solidFill>
                    <a:schemeClr val="bg1"/>
                  </a:solidFill>
                  <a:latin typeface="Times New Roman"/>
                  <a:ea typeface="Arial"/>
                  <a:cs typeface="Arial"/>
                </a:rPr>
                <a:t>​</a:t>
              </a:r>
              <a:endParaRPr lang="en-US" sz="1600">
                <a:solidFill>
                  <a:schemeClr val="bg1"/>
                </a:solidFill>
                <a:latin typeface="Times New Roman"/>
                <a:cs typeface="Times New Roman"/>
              </a:endParaRPr>
            </a:p>
          </p:txBody>
        </p:sp>
      </p:grpSp>
      <p:grpSp>
        <p:nvGrpSpPr>
          <p:cNvPr id="24" name="Group 23">
            <a:extLst>
              <a:ext uri="{FF2B5EF4-FFF2-40B4-BE49-F238E27FC236}">
                <a16:creationId xmlns:a16="http://schemas.microsoft.com/office/drawing/2014/main" id="{38C04DE0-3F44-20F2-0E06-081885144259}"/>
              </a:ext>
            </a:extLst>
          </p:cNvPr>
          <p:cNvGrpSpPr/>
          <p:nvPr/>
        </p:nvGrpSpPr>
        <p:grpSpPr>
          <a:xfrm>
            <a:off x="3161444" y="269431"/>
            <a:ext cx="5899987" cy="738664"/>
            <a:chOff x="2570237" y="151190"/>
            <a:chExt cx="5739191" cy="738664"/>
          </a:xfrm>
        </p:grpSpPr>
        <p:pic>
          <p:nvPicPr>
            <p:cNvPr id="18" name="Picture 17">
              <a:extLst>
                <a:ext uri="{FF2B5EF4-FFF2-40B4-BE49-F238E27FC236}">
                  <a16:creationId xmlns:a16="http://schemas.microsoft.com/office/drawing/2014/main" id="{AB58585E-71C7-573D-AD98-C47DE5F55F9C}"/>
                </a:ext>
              </a:extLst>
            </p:cNvPr>
            <p:cNvPicPr>
              <a:picLocks noChangeAspect="1"/>
            </p:cNvPicPr>
            <p:nvPr/>
          </p:nvPicPr>
          <p:blipFill>
            <a:blip r:embed="rId6"/>
            <a:stretch>
              <a:fillRect/>
            </a:stretch>
          </p:blipFill>
          <p:spPr>
            <a:xfrm>
              <a:off x="2570237" y="152424"/>
              <a:ext cx="5661486" cy="499483"/>
            </a:xfrm>
            <a:prstGeom prst="rect">
              <a:avLst/>
            </a:prstGeom>
          </p:spPr>
        </p:pic>
        <p:sp>
          <p:nvSpPr>
            <p:cNvPr id="22" name="TextBox 21">
              <a:extLst>
                <a:ext uri="{FF2B5EF4-FFF2-40B4-BE49-F238E27FC236}">
                  <a16:creationId xmlns:a16="http://schemas.microsoft.com/office/drawing/2014/main" id="{6B8717A9-8B55-D42B-3E86-CA1B89DFC06C}"/>
                </a:ext>
              </a:extLst>
            </p:cNvPr>
            <p:cNvSpPr txBox="1"/>
            <p:nvPr/>
          </p:nvSpPr>
          <p:spPr>
            <a:xfrm>
              <a:off x="2673047" y="151190"/>
              <a:ext cx="563638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bg1"/>
                  </a:solidFill>
                  <a:latin typeface="Times"/>
                  <a:ea typeface="+mn-lt"/>
                  <a:cs typeface="+mn-lt"/>
                </a:rPr>
                <a:t>Which Category and Item sells the most ?</a:t>
              </a:r>
            </a:p>
            <a:p>
              <a:pPr algn="l"/>
              <a:endParaRPr lang="en-US">
                <a:solidFill>
                  <a:schemeClr val="bg1"/>
                </a:solidFill>
                <a:latin typeface="Times" pitchFamily="2" charset="0"/>
                <a:cs typeface="Times"/>
              </a:endParaRPr>
            </a:p>
          </p:txBody>
        </p:sp>
      </p:grpSp>
    </p:spTree>
    <p:extLst>
      <p:ext uri="{BB962C8B-B14F-4D97-AF65-F5344CB8AC3E}">
        <p14:creationId xmlns:p14="http://schemas.microsoft.com/office/powerpoint/2010/main" val="1483008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hold" nodeType="withEffect">
                                  <p:stCondLst>
                                    <p:cond delay="0"/>
                                  </p:stCondLst>
                                  <p:childTnLst>
                                    <p:animScale>
                                      <p:cBhvr>
                                        <p:cTn id="6" dur="10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3C664A9-B80D-11AE-98D4-DC7A836F6EB9}"/>
              </a:ext>
            </a:extLst>
          </p:cNvPr>
          <p:cNvSpPr txBox="1"/>
          <p:nvPr/>
        </p:nvSpPr>
        <p:spPr>
          <a:xfrm>
            <a:off x="5894962" y="479493"/>
            <a:ext cx="5458838"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kern="1200">
                <a:latin typeface="Times New Roman"/>
                <a:ea typeface="+mj-ea"/>
                <a:cs typeface="Times New Roman"/>
              </a:rPr>
              <a:t>Focus on a Niche</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ie chart with different colored circles&#10;&#10;Description automatically generated">
            <a:extLst>
              <a:ext uri="{FF2B5EF4-FFF2-40B4-BE49-F238E27FC236}">
                <a16:creationId xmlns:a16="http://schemas.microsoft.com/office/drawing/2014/main" id="{1FAD5F1A-9D2D-0E63-6D0D-3A24D256BF02}"/>
              </a:ext>
            </a:extLst>
          </p:cNvPr>
          <p:cNvPicPr>
            <a:picLocks noChangeAspect="1"/>
          </p:cNvPicPr>
          <p:nvPr/>
        </p:nvPicPr>
        <p:blipFill>
          <a:blip r:embed="rId2"/>
          <a:stretch>
            <a:fillRect/>
          </a:stretch>
        </p:blipFill>
        <p:spPr>
          <a:xfrm>
            <a:off x="703182" y="1427204"/>
            <a:ext cx="4777381" cy="383384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effectLst>
            <a:outerShdw blurRad="50800" dist="38100" dir="2700000">
              <a:srgbClr val="000000">
                <a:alpha val="40000"/>
              </a:srgbClr>
            </a:outerShdw>
          </a:effectLst>
        </p:spPr>
      </p:pic>
      <p:sp>
        <p:nvSpPr>
          <p:cNvPr id="5" name="TextBox 4">
            <a:extLst>
              <a:ext uri="{FF2B5EF4-FFF2-40B4-BE49-F238E27FC236}">
                <a16:creationId xmlns:a16="http://schemas.microsoft.com/office/drawing/2014/main" id="{983AB6C3-A793-E06D-E39A-0E01BB787124}"/>
              </a:ext>
            </a:extLst>
          </p:cNvPr>
          <p:cNvSpPr txBox="1"/>
          <p:nvPr/>
        </p:nvSpPr>
        <p:spPr>
          <a:xfrm>
            <a:off x="5894962" y="1984443"/>
            <a:ext cx="5458838" cy="419252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a:t>6 of the top 10 most profitable product are related to sport gear or gym equipment.</a:t>
            </a:r>
          </a:p>
          <a:p>
            <a:pPr marL="285750" indent="-228600">
              <a:lnSpc>
                <a:spcPct val="90000"/>
              </a:lnSpc>
              <a:spcAft>
                <a:spcPts val="600"/>
              </a:spcAft>
              <a:buFont typeface="Arial" panose="020B0604020202020204" pitchFamily="34" charset="0"/>
              <a:buChar char="•"/>
            </a:pPr>
            <a:r>
              <a:rPr lang="en-US"/>
              <a:t>Nearly 80% of the profitable categories relate to sports related activities</a:t>
            </a:r>
          </a:p>
          <a:p>
            <a:pPr marL="285750" indent="-228600">
              <a:lnSpc>
                <a:spcPct val="90000"/>
              </a:lnSpc>
              <a:spcAft>
                <a:spcPts val="600"/>
              </a:spcAft>
              <a:buFont typeface="Arial" panose="020B0604020202020204" pitchFamily="34" charset="0"/>
              <a:buChar char="•"/>
            </a:pPr>
            <a:r>
              <a:rPr lang="en-US"/>
              <a:t>75.1% of the product categories that have the consistent late deliveries are sport related products.</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Given these related categories</a:t>
            </a:r>
          </a:p>
          <a:p>
            <a:pPr marL="285750" indent="-228600">
              <a:lnSpc>
                <a:spcPct val="90000"/>
              </a:lnSpc>
              <a:spcAft>
                <a:spcPts val="600"/>
              </a:spcAft>
              <a:buFont typeface="Arial" panose="020B0604020202020204" pitchFamily="34" charset="0"/>
              <a:buChar char="•"/>
            </a:pPr>
            <a:r>
              <a:rPr lang="en-US"/>
              <a:t>A suggestion to focus on improving delivery on these product on a timely manner would improve customer retention and brand cohesion.</a:t>
            </a:r>
          </a:p>
        </p:txBody>
      </p:sp>
    </p:spTree>
    <p:extLst>
      <p:ext uri="{BB962C8B-B14F-4D97-AF65-F5344CB8AC3E}">
        <p14:creationId xmlns:p14="http://schemas.microsoft.com/office/powerpoint/2010/main" val="3205303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1F4E5977-D272-4E11-A03A-860268F2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3CE3386-CA59-42A7-AEDE-0B76443C8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000FDBF-3F71-45F3-624D-909E5C777952}"/>
              </a:ext>
            </a:extLst>
          </p:cNvPr>
          <p:cNvSpPr>
            <a:spLocks noGrp="1"/>
          </p:cNvSpPr>
          <p:nvPr>
            <p:ph type="title"/>
          </p:nvPr>
        </p:nvSpPr>
        <p:spPr>
          <a:xfrm>
            <a:off x="6738267" y="802955"/>
            <a:ext cx="4333814" cy="1454051"/>
          </a:xfrm>
        </p:spPr>
        <p:txBody>
          <a:bodyPr anchor="b">
            <a:normAutofit/>
          </a:bodyPr>
          <a:lstStyle/>
          <a:p>
            <a:r>
              <a:rPr lang="en-US" sz="3600" b="1">
                <a:solidFill>
                  <a:schemeClr val="tx2"/>
                </a:solidFill>
                <a:latin typeface="Times New Roman"/>
                <a:cs typeface="Times New Roman"/>
              </a:rPr>
              <a:t>Sales and Earnings</a:t>
            </a:r>
          </a:p>
        </p:txBody>
      </p:sp>
      <p:pic>
        <p:nvPicPr>
          <p:cNvPr id="6" name="Content Placeholder 5" descr="A graph with orange and blue lines&#10;&#10;Description automatically generated">
            <a:extLst>
              <a:ext uri="{FF2B5EF4-FFF2-40B4-BE49-F238E27FC236}">
                <a16:creationId xmlns:a16="http://schemas.microsoft.com/office/drawing/2014/main" id="{09528F4E-E68A-28DB-F83F-C115C24CC79A}"/>
              </a:ext>
            </a:extLst>
          </p:cNvPr>
          <p:cNvPicPr>
            <a:picLocks noChangeAspect="1"/>
          </p:cNvPicPr>
          <p:nvPr/>
        </p:nvPicPr>
        <p:blipFill>
          <a:blip r:embed="rId3"/>
          <a:stretch>
            <a:fillRect/>
          </a:stretch>
        </p:blipFill>
        <p:spPr>
          <a:xfrm>
            <a:off x="252671" y="827047"/>
            <a:ext cx="3324943" cy="2236513"/>
          </a:xfrm>
          <a:prstGeom prst="rect">
            <a:avLst/>
          </a:prstGeom>
          <a:effectLst>
            <a:outerShdw blurRad="50800" dist="38100" dir="2700000">
              <a:srgbClr val="000000">
                <a:alpha val="40000"/>
              </a:srgbClr>
            </a:outerShdw>
          </a:effectLst>
        </p:spPr>
      </p:pic>
      <p:pic>
        <p:nvPicPr>
          <p:cNvPr id="8" name="Picture 7" descr="A graph with lines and dots&#10;&#10;Description automatically generated">
            <a:extLst>
              <a:ext uri="{FF2B5EF4-FFF2-40B4-BE49-F238E27FC236}">
                <a16:creationId xmlns:a16="http://schemas.microsoft.com/office/drawing/2014/main" id="{177AF4EB-1235-B9FE-F5B1-B249F5E6F25C}"/>
              </a:ext>
            </a:extLst>
          </p:cNvPr>
          <p:cNvPicPr>
            <a:picLocks noChangeAspect="1"/>
          </p:cNvPicPr>
          <p:nvPr/>
        </p:nvPicPr>
        <p:blipFill>
          <a:blip r:embed="rId4"/>
          <a:stretch>
            <a:fillRect/>
          </a:stretch>
        </p:blipFill>
        <p:spPr>
          <a:xfrm>
            <a:off x="3607252" y="827997"/>
            <a:ext cx="3000526" cy="2223563"/>
          </a:xfrm>
          <a:prstGeom prst="rect">
            <a:avLst/>
          </a:prstGeom>
          <a:effectLst>
            <a:outerShdw blurRad="50800" dist="38100" dir="2700000">
              <a:srgbClr val="000000">
                <a:alpha val="40000"/>
              </a:srgbClr>
            </a:outerShdw>
          </a:effectLst>
        </p:spPr>
      </p:pic>
      <p:pic>
        <p:nvPicPr>
          <p:cNvPr id="9" name="Picture 8" descr="A graph with green and blue lines&#10;&#10;Description automatically generated">
            <a:extLst>
              <a:ext uri="{FF2B5EF4-FFF2-40B4-BE49-F238E27FC236}">
                <a16:creationId xmlns:a16="http://schemas.microsoft.com/office/drawing/2014/main" id="{C73CF91E-CF81-F64E-B49C-72586468D451}"/>
              </a:ext>
            </a:extLst>
          </p:cNvPr>
          <p:cNvPicPr>
            <a:picLocks noChangeAspect="1"/>
          </p:cNvPicPr>
          <p:nvPr/>
        </p:nvPicPr>
        <p:blipFill>
          <a:blip r:embed="rId5"/>
          <a:stretch>
            <a:fillRect/>
          </a:stretch>
        </p:blipFill>
        <p:spPr>
          <a:xfrm>
            <a:off x="1230596" y="3096843"/>
            <a:ext cx="4723707" cy="2964127"/>
          </a:xfrm>
          <a:prstGeom prst="rect">
            <a:avLst/>
          </a:prstGeom>
          <a:effectLst>
            <a:outerShdw blurRad="50800" dist="38100" dir="2700000">
              <a:srgbClr val="000000">
                <a:alpha val="40000"/>
              </a:srgbClr>
            </a:outerShdw>
          </a:effectLst>
        </p:spPr>
      </p:pic>
      <p:sp>
        <p:nvSpPr>
          <p:cNvPr id="12" name="Content Placeholder 11">
            <a:extLst>
              <a:ext uri="{FF2B5EF4-FFF2-40B4-BE49-F238E27FC236}">
                <a16:creationId xmlns:a16="http://schemas.microsoft.com/office/drawing/2014/main" id="{F37FF9EF-0302-F930-70F6-C387E7A09A6A}"/>
              </a:ext>
            </a:extLst>
          </p:cNvPr>
          <p:cNvSpPr>
            <a:spLocks noGrp="1"/>
          </p:cNvSpPr>
          <p:nvPr>
            <p:ph idx="1"/>
          </p:nvPr>
        </p:nvSpPr>
        <p:spPr>
          <a:xfrm>
            <a:off x="6734684" y="2421682"/>
            <a:ext cx="4333468" cy="3639289"/>
          </a:xfrm>
        </p:spPr>
        <p:txBody>
          <a:bodyPr vert="horz" lIns="91440" tIns="45720" rIns="91440" bIns="45720" rtlCol="0" anchor="ctr">
            <a:normAutofit/>
          </a:bodyPr>
          <a:lstStyle/>
          <a:p>
            <a:r>
              <a:rPr lang="en-US" sz="1800">
                <a:solidFill>
                  <a:schemeClr val="tx2"/>
                </a:solidFill>
                <a:latin typeface="Times New Roman"/>
                <a:cs typeface="Times New Roman"/>
              </a:rPr>
              <a:t>Despite January having the largest sales, it does not have the most earnings per order, that goes to October.</a:t>
            </a:r>
          </a:p>
          <a:p>
            <a:r>
              <a:rPr lang="en-US" sz="1800">
                <a:solidFill>
                  <a:schemeClr val="tx2"/>
                </a:solidFill>
                <a:latin typeface="Times New Roman"/>
                <a:cs typeface="Times New Roman"/>
              </a:rPr>
              <a:t>This implies sales does not equate to real earning per order.</a:t>
            </a:r>
          </a:p>
          <a:p>
            <a:r>
              <a:rPr lang="en-US" sz="1800">
                <a:solidFill>
                  <a:schemeClr val="tx2"/>
                </a:solidFill>
                <a:latin typeface="Times New Roman"/>
                <a:cs typeface="Times New Roman"/>
              </a:rPr>
              <a:t>There is a correlation to the average discount rate given each month.</a:t>
            </a:r>
          </a:p>
          <a:p>
            <a:endParaRPr lang="en-US" sz="1800">
              <a:solidFill>
                <a:schemeClr val="tx2"/>
              </a:solidFill>
              <a:latin typeface="Times New Roman"/>
              <a:cs typeface="Times New Roman"/>
            </a:endParaRPr>
          </a:p>
          <a:p>
            <a:endParaRPr lang="en-US" sz="1800">
              <a:solidFill>
                <a:schemeClr val="tx2"/>
              </a:solidFill>
              <a:latin typeface="Times New Roman"/>
              <a:cs typeface="Times New Roman"/>
            </a:endParaRPr>
          </a:p>
        </p:txBody>
      </p:sp>
      <p:grpSp>
        <p:nvGrpSpPr>
          <p:cNvPr id="100" name="Group 99">
            <a:extLst>
              <a:ext uri="{FF2B5EF4-FFF2-40B4-BE49-F238E27FC236}">
                <a16:creationId xmlns:a16="http://schemas.microsoft.com/office/drawing/2014/main" id="{586C32D2-94E1-4C20-9977-69D4D1F68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847361" y="4513361"/>
            <a:ext cx="2514948" cy="2174333"/>
            <a:chOff x="-305" y="-4155"/>
            <a:chExt cx="2514948" cy="2174333"/>
          </a:xfrm>
        </p:grpSpPr>
        <p:sp>
          <p:nvSpPr>
            <p:cNvPr id="101" name="Freeform: Shape 100">
              <a:extLst>
                <a:ext uri="{FF2B5EF4-FFF2-40B4-BE49-F238E27FC236}">
                  <a16:creationId xmlns:a16="http://schemas.microsoft.com/office/drawing/2014/main" id="{4EF1C65E-19AB-4AB5-AFAE-5BE4430B1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679DC337-4663-43ED-94FF-578FCC16A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49D6286C-2480-4CBF-8601-1AEE4541BB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4" name="Freeform: Shape 103">
              <a:extLst>
                <a:ext uri="{FF2B5EF4-FFF2-40B4-BE49-F238E27FC236}">
                  <a16:creationId xmlns:a16="http://schemas.microsoft.com/office/drawing/2014/main" id="{216D01AE-CAAB-4E02-BFFF-211B8032C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0862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he Age of AI has begun | Bill Gates">
            <a:extLst>
              <a:ext uri="{FF2B5EF4-FFF2-40B4-BE49-F238E27FC236}">
                <a16:creationId xmlns:a16="http://schemas.microsoft.com/office/drawing/2014/main" id="{B355667D-4564-790E-613A-7AA5A57378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9000"/>
                    </a14:imgEffect>
                  </a14:imgLayer>
                </a14:imgProps>
              </a:ext>
              <a:ext uri="{28A0092B-C50C-407E-A947-70E740481C1C}">
                <a14:useLocalDpi xmlns:a14="http://schemas.microsoft.com/office/drawing/2010/main" val="0"/>
              </a:ext>
            </a:extLst>
          </a:blip>
          <a:srcRect l="8185" r="8185"/>
          <a:stretch/>
        </p:blipFill>
        <p:spPr bwMode="auto">
          <a:xfrm>
            <a:off x="-56829" y="-118533"/>
            <a:ext cx="12305654" cy="711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3C20BBE-8EF4-2882-44D7-693B83C3E5BC}"/>
              </a:ext>
            </a:extLst>
          </p:cNvPr>
          <p:cNvSpPr/>
          <p:nvPr/>
        </p:nvSpPr>
        <p:spPr>
          <a:xfrm>
            <a:off x="1789822" y="573640"/>
            <a:ext cx="8612352" cy="66828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3200">
                <a:solidFill>
                  <a:schemeClr val="bg1"/>
                </a:solidFill>
                <a:latin typeface="Minion Pro"/>
              </a:rPr>
              <a:t>Top 10 Country/Region/State with the most orders </a:t>
            </a:r>
            <a:endParaRPr lang="en-US"/>
          </a:p>
        </p:txBody>
      </p:sp>
      <p:pic>
        <p:nvPicPr>
          <p:cNvPr id="1026" name="Picture 2" descr="A graph of a number of customers&#10;&#10;Description automatically generated">
            <a:extLst>
              <a:ext uri="{FF2B5EF4-FFF2-40B4-BE49-F238E27FC236}">
                <a16:creationId xmlns:a16="http://schemas.microsoft.com/office/drawing/2014/main" id="{02CDEBEB-B1DB-E3A0-9B59-F17AADCB8A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27" y="2123123"/>
            <a:ext cx="7297282" cy="415547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 screenshot of a computer&#10;&#10;Description automatically generated">
            <a:extLst>
              <a:ext uri="{FF2B5EF4-FFF2-40B4-BE49-F238E27FC236}">
                <a16:creationId xmlns:a16="http://schemas.microsoft.com/office/drawing/2014/main" id="{61A7A044-6B5C-06AB-D0AF-3DB724DCF1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8769" y="2252452"/>
            <a:ext cx="4837889" cy="389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06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hold" nodeType="withEffect">
                                  <p:stCondLst>
                                    <p:cond delay="0"/>
                                  </p:stCondLst>
                                  <p:childTnLst>
                                    <p:animScale>
                                      <p:cBhvr>
                                        <p:cTn id="6" dur="1000" fill="hold"/>
                                        <p:tgtEl>
                                          <p:spTgt spid="205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bb7543-5a79-4c28-9c8f-3e3ce0a73ca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FBE6572CC1F704BACA930A05847CBEE" ma:contentTypeVersion="15" ma:contentTypeDescription="Create a new document." ma:contentTypeScope="" ma:versionID="5aef17c4bfef43a857893cdfb14d184a">
  <xsd:schema xmlns:xsd="http://www.w3.org/2001/XMLSchema" xmlns:xs="http://www.w3.org/2001/XMLSchema" xmlns:p="http://schemas.microsoft.com/office/2006/metadata/properties" xmlns:ns3="91bb7543-5a79-4c28-9c8f-3e3ce0a73ca7" xmlns:ns4="daf18a47-7779-4220-b6bf-8a27b9e00709" targetNamespace="http://schemas.microsoft.com/office/2006/metadata/properties" ma:root="true" ma:fieldsID="1397115473149c4a641e332bca67a1f4" ns3:_="" ns4:_="">
    <xsd:import namespace="91bb7543-5a79-4c28-9c8f-3e3ce0a73ca7"/>
    <xsd:import namespace="daf18a47-7779-4220-b6bf-8a27b9e0070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_activity" minOccurs="0"/>
                <xsd:element ref="ns3:MediaServiceObjectDetectorVersions" minOccurs="0"/>
                <xsd:element ref="ns3:MediaServiceSystemTag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bb7543-5a79-4c28-9c8f-3e3ce0a73c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af18a47-7779-4220-b6bf-8a27b9e007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9B4257B-CFE1-4A8D-BC8D-22E4645FBC5D}">
  <ds:schemaRefs>
    <ds:schemaRef ds:uri="http://schemas.microsoft.com/sharepoint/v3/contenttype/forms"/>
  </ds:schemaRefs>
</ds:datastoreItem>
</file>

<file path=customXml/itemProps2.xml><?xml version="1.0" encoding="utf-8"?>
<ds:datastoreItem xmlns:ds="http://schemas.openxmlformats.org/officeDocument/2006/customXml" ds:itemID="{446849A3-8EE9-4F96-A31B-FAE9B3C08180}">
  <ds:schemaRefs>
    <ds:schemaRef ds:uri="http://www.w3.org/XML/1998/namespace"/>
    <ds:schemaRef ds:uri="http://purl.org/dc/elements/1.1/"/>
    <ds:schemaRef ds:uri="http://schemas.microsoft.com/office/2006/documentManagement/types"/>
    <ds:schemaRef ds:uri="http://schemas.microsoft.com/office/2006/metadata/properties"/>
    <ds:schemaRef ds:uri="http://schemas.microsoft.com/office/infopath/2007/PartnerControls"/>
    <ds:schemaRef ds:uri="daf18a47-7779-4220-b6bf-8a27b9e00709"/>
    <ds:schemaRef ds:uri="http://schemas.openxmlformats.org/package/2006/metadata/core-properties"/>
    <ds:schemaRef ds:uri="91bb7543-5a79-4c28-9c8f-3e3ce0a73ca7"/>
    <ds:schemaRef ds:uri="http://purl.org/dc/dcmitype/"/>
    <ds:schemaRef ds:uri="http://purl.org/dc/terms/"/>
  </ds:schemaRefs>
</ds:datastoreItem>
</file>

<file path=customXml/itemProps3.xml><?xml version="1.0" encoding="utf-8"?>
<ds:datastoreItem xmlns:ds="http://schemas.openxmlformats.org/officeDocument/2006/customXml" ds:itemID="{0904F405-AC78-4AF0-9589-B1CA810DFD63}">
  <ds:schemaRefs>
    <ds:schemaRef ds:uri="91bb7543-5a79-4c28-9c8f-3e3ce0a73ca7"/>
    <ds:schemaRef ds:uri="daf18a47-7779-4220-b6bf-8a27b9e007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466</Words>
  <Application>Microsoft Office PowerPoint</Application>
  <PresentationFormat>Widescreen</PresentationFormat>
  <Paragraphs>67</Paragraphs>
  <Slides>12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Arial,Sans-Serif</vt:lpstr>
      <vt:lpstr>Minion Pro</vt:lpstr>
      <vt:lpstr>Aptos</vt:lpstr>
      <vt:lpstr>Aptos Display</vt:lpstr>
      <vt:lpstr>Arial</vt:lpstr>
      <vt:lpstr>Calibri</vt:lpstr>
      <vt:lpstr>Times</vt:lpstr>
      <vt:lpstr>Times New Roman</vt:lpstr>
      <vt:lpstr>Office Theme</vt:lpstr>
      <vt:lpstr>PowerPoint Presentation</vt:lpstr>
      <vt:lpstr>PowerPoint Presentation</vt:lpstr>
      <vt:lpstr>Suggestions to improve this year’s performance</vt:lpstr>
      <vt:lpstr>Data Preparation</vt:lpstr>
      <vt:lpstr>PowerPoint Presentation</vt:lpstr>
      <vt:lpstr>PowerPoint Presentation</vt:lpstr>
      <vt:lpstr>PowerPoint Presentation</vt:lpstr>
      <vt:lpstr>Sales and Earnings</vt:lpstr>
      <vt:lpstr>PowerPoint Presentation</vt:lpstr>
      <vt:lpstr>Customer Traffic &amp; Discounts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 SHENG DAI</dc:creator>
  <cp:lastModifiedBy>WEN SHENG DAI</cp:lastModifiedBy>
  <cp:revision>1</cp:revision>
  <dcterms:created xsi:type="dcterms:W3CDTF">2024-05-04T23:19:28Z</dcterms:created>
  <dcterms:modified xsi:type="dcterms:W3CDTF">2024-05-10T16:25:47Z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0x010100EFBE6572CC1F704BACA930A05847CBEE</vt:lpwstr>
  </property>
</Properties>
</file>